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Roboto Slab"/>
      <p:regular r:id="rId41"/>
      <p:bold r:id="rId42"/>
    </p:embeddedFont>
    <p:embeddedFont>
      <p:font typeface="Robo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RobotoSlab-bold.fntdata"/><Relationship Id="rId41" Type="http://schemas.openxmlformats.org/officeDocument/2006/relationships/font" Target="fonts/RobotoSlab-regular.fntdata"/><Relationship Id="rId22" Type="http://schemas.openxmlformats.org/officeDocument/2006/relationships/slide" Target="slides/slide17.xml"/><Relationship Id="rId44" Type="http://schemas.openxmlformats.org/officeDocument/2006/relationships/font" Target="fonts/Roboto-bold.fntdata"/><Relationship Id="rId21" Type="http://schemas.openxmlformats.org/officeDocument/2006/relationships/slide" Target="slides/slide16.xml"/><Relationship Id="rId43" Type="http://schemas.openxmlformats.org/officeDocument/2006/relationships/font" Target="fonts/Roboto-regular.fntdata"/><Relationship Id="rId24" Type="http://schemas.openxmlformats.org/officeDocument/2006/relationships/slide" Target="slides/slide19.xml"/><Relationship Id="rId46" Type="http://schemas.openxmlformats.org/officeDocument/2006/relationships/font" Target="fonts/Roboto-boldItalic.fntdata"/><Relationship Id="rId23" Type="http://schemas.openxmlformats.org/officeDocument/2006/relationships/slide" Target="slides/slide18.xml"/><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hchr.org/sites/default/files/documents/hrbodies/hrcouncil/sessions-regular/session56/a-hrc-56-crp-4.pdf"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isarmament.unoda.org/the-convention-on-certain-conventional-weapons/background-on-laws-in-the-ccw/"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isarmament.unoda.org/the-convention-on-certain-conventional-weapons/background-on-laws-in-the-ccw/"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bc.com/news/articles/cze5w2wd4x0o" TargetMode="External"/><Relationship Id="rId3" Type="http://schemas.openxmlformats.org/officeDocument/2006/relationships/hyperlink" Target="https://blog.paulbiggar.com/meta-and-lavender/" TargetMode="External"/><Relationship Id="rId4" Type="http://schemas.openxmlformats.org/officeDocument/2006/relationships/hyperlink" Target="https://www.accessnow.org/publication/artificial-genocidal-intelligence-israel-gaza/"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it">
                <a:solidFill>
                  <a:schemeClr val="dk1"/>
                </a:solidFill>
                <a:latin typeface="Calibri"/>
                <a:ea typeface="Calibri"/>
                <a:cs typeface="Calibri"/>
                <a:sym typeface="Calibri"/>
              </a:rPr>
              <a:t>This presentation describes how technology, and AI in particular, is playing a crucial role in the crimes carried on by Israel in the Gaza military campaign, leading to a long</a:t>
            </a:r>
            <a:r>
              <a:rPr lang="it">
                <a:solidFill>
                  <a:schemeClr val="dk1"/>
                </a:solidFill>
                <a:uFill>
                  <a:noFill/>
                </a:uFill>
                <a:latin typeface="Calibri"/>
                <a:ea typeface="Calibri"/>
                <a:cs typeface="Calibri"/>
                <a:sym typeface="Calibri"/>
                <a:hlinkClick r:id="rId2">
                  <a:extLst>
                    <a:ext uri="{A12FA001-AC4F-418D-AE19-62706E023703}">
                      <ahyp:hlinkClr val="tx"/>
                    </a:ext>
                  </a:extLst>
                </a:hlinkClick>
              </a:rPr>
              <a:t> list of violations of international law</a:t>
            </a:r>
            <a:r>
              <a:rPr lang="it">
                <a:solidFill>
                  <a:schemeClr val="dk1"/>
                </a:solidFill>
                <a:latin typeface="Calibri"/>
                <a:ea typeface="Calibri"/>
                <a:cs typeface="Calibri"/>
                <a:sym typeface="Calibri"/>
              </a:rPr>
              <a:t>, including the crimes of genocide, crimes against humanity, and how the Big Tech have facilitated these violations.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272648f230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272648f23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29401b6fd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29401b6fd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29785fe2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29785fe2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450">
                <a:solidFill>
                  <a:srgbClr val="374151"/>
                </a:solidFill>
              </a:rPr>
              <a:t>LAWS have been </a:t>
            </a:r>
            <a:r>
              <a:rPr lang="it" sz="1450" u="sng">
                <a:solidFill>
                  <a:schemeClr val="hlink"/>
                </a:solidFill>
                <a:hlinkClick r:id="rId2"/>
              </a:rPr>
              <a:t>condemned by the UN</a:t>
            </a:r>
            <a:r>
              <a:rPr lang="it" sz="1450">
                <a:solidFill>
                  <a:srgbClr val="374151"/>
                </a:solidFill>
              </a:rPr>
              <a:t> as “politically unacceptable and morally repugnant,” and there are growing calls for them to be banned.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2737aa2d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2737aa2d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450">
                <a:solidFill>
                  <a:srgbClr val="374151"/>
                </a:solidFill>
              </a:rPr>
              <a:t>LAWS have been </a:t>
            </a:r>
            <a:r>
              <a:rPr lang="it" sz="1450" u="sng">
                <a:solidFill>
                  <a:schemeClr val="hlink"/>
                </a:solidFill>
                <a:hlinkClick r:id="rId2"/>
              </a:rPr>
              <a:t>condemned by the UN</a:t>
            </a:r>
            <a:r>
              <a:rPr lang="it" sz="1450">
                <a:solidFill>
                  <a:srgbClr val="374151"/>
                </a:solidFill>
              </a:rPr>
              <a:t> as “politically unacceptable and morally repugnant,” and there are growing calls for them to be banned.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27ecdd45c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27ecdd45c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299140ad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299140ad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76ae3fe4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276ae3fe4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Contract signed in 2021.</a:t>
            </a:r>
            <a:endParaRPr/>
          </a:p>
          <a:p>
            <a:pPr indent="0" lvl="0" marL="0" rtl="0" algn="just">
              <a:lnSpc>
                <a:spcPct val="115000"/>
              </a:lnSpc>
              <a:spcBef>
                <a:spcPts val="0"/>
              </a:spcBef>
              <a:spcAft>
                <a:spcPts val="0"/>
              </a:spcAft>
              <a:buNone/>
            </a:pPr>
            <a:r>
              <a:rPr lang="it">
                <a:solidFill>
                  <a:schemeClr val="dk1"/>
                </a:solidFill>
                <a:latin typeface="Calibri"/>
                <a:ea typeface="Calibri"/>
                <a:cs typeface="Calibri"/>
                <a:sym typeface="Calibri"/>
              </a:rPr>
              <a:t>Machine learning is largely the function of training software to recognize patterns in order to make predictions about future observations</a:t>
            </a:r>
            <a:endParaRPr>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it">
                <a:solidFill>
                  <a:schemeClr val="dk1"/>
                </a:solidFill>
                <a:latin typeface="Calibri"/>
                <a:ea typeface="Calibri"/>
                <a:cs typeface="Calibri"/>
                <a:sym typeface="Calibri"/>
              </a:rPr>
              <a:t>Clou</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297028c32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297028c3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Contract signed in 2021.</a:t>
            </a:r>
            <a:endParaRPr/>
          </a:p>
          <a:p>
            <a:pPr indent="0" lvl="0" marL="0" rtl="0" algn="just">
              <a:lnSpc>
                <a:spcPct val="115000"/>
              </a:lnSpc>
              <a:spcBef>
                <a:spcPts val="0"/>
              </a:spcBef>
              <a:spcAft>
                <a:spcPts val="0"/>
              </a:spcAft>
              <a:buNone/>
            </a:pPr>
            <a:r>
              <a:rPr lang="it">
                <a:solidFill>
                  <a:schemeClr val="dk1"/>
                </a:solidFill>
                <a:latin typeface="Calibri"/>
                <a:ea typeface="Calibri"/>
                <a:cs typeface="Calibri"/>
                <a:sym typeface="Calibri"/>
              </a:rPr>
              <a:t>Machine learning is largely the function of training software to recognize patterns in order to make predictions about future observations</a:t>
            </a:r>
            <a:endParaRPr>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it">
                <a:solidFill>
                  <a:schemeClr val="dk1"/>
                </a:solidFill>
                <a:latin typeface="Calibri"/>
                <a:ea typeface="Calibri"/>
                <a:cs typeface="Calibri"/>
                <a:sym typeface="Calibri"/>
              </a:rPr>
              <a:t>Clou</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297028c32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297028c32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Contract signed in 2021.</a:t>
            </a:r>
            <a:endParaRPr/>
          </a:p>
          <a:p>
            <a:pPr indent="0" lvl="0" marL="0" rtl="0" algn="just">
              <a:lnSpc>
                <a:spcPct val="115000"/>
              </a:lnSpc>
              <a:spcBef>
                <a:spcPts val="0"/>
              </a:spcBef>
              <a:spcAft>
                <a:spcPts val="0"/>
              </a:spcAft>
              <a:buNone/>
            </a:pPr>
            <a:r>
              <a:rPr lang="it">
                <a:solidFill>
                  <a:schemeClr val="dk1"/>
                </a:solidFill>
                <a:latin typeface="Calibri"/>
                <a:ea typeface="Calibri"/>
                <a:cs typeface="Calibri"/>
                <a:sym typeface="Calibri"/>
              </a:rPr>
              <a:t>Machine learning is largely the function of training software to recognize patterns in order to make predictions about future observations</a:t>
            </a:r>
            <a:endParaRPr>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lang="it">
                <a:solidFill>
                  <a:schemeClr val="dk1"/>
                </a:solidFill>
                <a:latin typeface="Calibri"/>
                <a:ea typeface="Calibri"/>
                <a:cs typeface="Calibri"/>
                <a:sym typeface="Calibri"/>
              </a:rPr>
              <a:t>Clou</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276ae3fe4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276ae3fe4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72648f23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272648f23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299140ad0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299140ad0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299140ad0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299140ad0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28402d1ec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28402d1ec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29401b6fd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29401b6fd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9401b6fd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29401b6fd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29401b6fd0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29401b6fd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28402d1ec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28402d1ec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9401b6fd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29401b6fd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28402d1ec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28402d1ec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276ae3fe4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276ae3fe4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29401b6fd0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29401b6fd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29401b6fd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29401b6fd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29401b6fd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29401b6fd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29401b6fd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29401b6fd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29401b6fd0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29401b6fd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29401b6fd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29401b6fd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28402d1eca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28402d1eca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272648f230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272648f230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spcBef>
                <a:spcPts val="0"/>
              </a:spcBef>
              <a:spcAft>
                <a:spcPts val="0"/>
              </a:spcAft>
              <a:buClr>
                <a:schemeClr val="dk1"/>
              </a:buClr>
              <a:buSzPts val="1000"/>
              <a:buFont typeface="Calibri"/>
              <a:buChar char="●"/>
            </a:pPr>
            <a:r>
              <a:rPr lang="it" sz="1000">
                <a:solidFill>
                  <a:schemeClr val="dk1"/>
                </a:solidFill>
                <a:latin typeface="Calibri"/>
                <a:ea typeface="Calibri"/>
                <a:cs typeface="Calibri"/>
                <a:sym typeface="Calibri"/>
              </a:rPr>
              <a:t>For example, the social media accounts of Israeli officials, media, politicians, and the military remain active, even though they feature content that </a:t>
            </a:r>
            <a:r>
              <a:rPr lang="it" sz="1000">
                <a:solidFill>
                  <a:schemeClr val="dk1"/>
                </a:solidFill>
                <a:uFill>
                  <a:noFill/>
                </a:uFill>
                <a:latin typeface="Calibri"/>
                <a:ea typeface="Calibri"/>
                <a:cs typeface="Calibri"/>
                <a:sym typeface="Calibri"/>
                <a:hlinkClick r:id="rId2">
                  <a:extLst>
                    <a:ext uri="{A12FA001-AC4F-418D-AE19-62706E023703}">
                      <ahyp:hlinkClr val="tx"/>
                    </a:ext>
                  </a:extLst>
                </a:hlinkClick>
              </a:rPr>
              <a:t>allegedly incites genocide against the Palestinian people</a:t>
            </a:r>
            <a:r>
              <a:rPr lang="it"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a:p>
            <a:pPr indent="-292100" lvl="0" marL="457200" rtl="0" algn="l">
              <a:spcBef>
                <a:spcPts val="0"/>
              </a:spcBef>
              <a:spcAft>
                <a:spcPts val="0"/>
              </a:spcAft>
              <a:buClr>
                <a:schemeClr val="dk1"/>
              </a:buClr>
              <a:buSzPts val="1000"/>
              <a:buFont typeface="Calibri"/>
              <a:buChar char="●"/>
            </a:pPr>
            <a:r>
              <a:rPr lang="it" sz="1000">
                <a:solidFill>
                  <a:schemeClr val="dk1"/>
                </a:solidFill>
                <a:latin typeface="Calibri"/>
                <a:ea typeface="Calibri"/>
                <a:cs typeface="Calibri"/>
                <a:sym typeface="Calibri"/>
              </a:rPr>
              <a:t>Responding to </a:t>
            </a:r>
            <a:r>
              <a:rPr lang="it" sz="1000" u="sng">
                <a:solidFill>
                  <a:schemeClr val="dk1"/>
                </a:solidFill>
                <a:latin typeface="Calibri"/>
                <a:ea typeface="Calibri"/>
                <a:cs typeface="Calibri"/>
                <a:sym typeface="Calibri"/>
                <a:hlinkClick r:id="rId3">
                  <a:extLst>
                    <a:ext uri="{A12FA001-AC4F-418D-AE19-62706E023703}">
                      <ahyp:hlinkClr val="tx"/>
                    </a:ext>
                  </a:extLst>
                </a:hlinkClick>
              </a:rPr>
              <a:t>allegations that WhatsApp data is used for the Lavender system</a:t>
            </a:r>
            <a:r>
              <a:rPr lang="it" sz="1000">
                <a:solidFill>
                  <a:schemeClr val="dk1"/>
                </a:solidFill>
                <a:latin typeface="Calibri"/>
                <a:ea typeface="Calibri"/>
                <a:cs typeface="Calibri"/>
                <a:sym typeface="Calibri"/>
              </a:rPr>
              <a:t>, Meta publicly denied handing over people’s data to the Israeli government. While that may be true, there is no evidence to show that it has taken any concrete action to protect people’s privacy or to ensure that its metadata is not exploited to train and run </a:t>
            </a:r>
            <a:r>
              <a:rPr lang="it" sz="1000" u="sng">
                <a:solidFill>
                  <a:schemeClr val="dk1"/>
                </a:solidFill>
                <a:latin typeface="Calibri"/>
                <a:ea typeface="Calibri"/>
                <a:cs typeface="Calibri"/>
                <a:sym typeface="Calibri"/>
                <a:hlinkClick r:id="rId4">
                  <a:extLst>
                    <a:ext uri="{A12FA001-AC4F-418D-AE19-62706E023703}">
                      <ahyp:hlinkClr val="tx"/>
                    </a:ext>
                  </a:extLst>
                </a:hlinkClick>
              </a:rPr>
              <a:t>dystopian AI systems</a:t>
            </a:r>
            <a:r>
              <a:rPr lang="it"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272648f23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272648f23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276ae3fe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276ae3fe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it"/>
              <a:t>New contract signed with defence ministry in March 2024</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2737aa2d4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2737aa2d4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276ae3fe4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276ae3fe4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d84da93fc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d84da93fc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isarmament.unoda.org/the-convention-on-certain-conventional-weapons/background-on-laws-in-the-ccw/"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haaretz.com/israel-news/tech-news/2021-04-21/ty-article/israel-picks-google-amazon-for-official-state-cloud/0000017f-e896-dc91-a17f-fc9fd1ce0000" TargetMode="External"/><Relationship Id="rId4" Type="http://schemas.openxmlformats.org/officeDocument/2006/relationships/hyperlink" Target="https://www.documentcloud.org/documents/22119705-core-infra-nimbus-webinar/?q=facial&amp;mode=document#document/p14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haaretz.com/israel-news/tech-news/2021-04-21/ty-article/israel-picks-google-amazon-for-official-state-cloud/0000017f-e896-dc91-a17f-fc9fd1ce0000" TargetMode="External"/><Relationship Id="rId4" Type="http://schemas.openxmlformats.org/officeDocument/2006/relationships/hyperlink" Target="https://www.documentcloud.org/documents/22119705-core-infra-nimbus-webinar/?q=facial&amp;mode=document#document/p14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haaretz.com/israel-news/tech-news/2021-04-21/ty-article/israel-picks-google-amazon-for-official-state-cloud/0000017f-e896-dc91-a17f-fc9fd1ce0000" TargetMode="External"/><Relationship Id="rId4" Type="http://schemas.openxmlformats.org/officeDocument/2006/relationships/hyperlink" Target="https://www.documentcloud.org/documents/22119705-core-infra-nimbus-webinar/?q=facial&amp;mode=document#document/p148"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theguardian.com/world/2023/dec/01/the-gospel-how-israel-uses-ai-to-select-bombing-target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accessnow.org/publication/how-meta-censors-palestinian-voices/" TargetMode="External"/><Relationship Id="rId4" Type="http://schemas.openxmlformats.org/officeDocument/2006/relationships/hyperlink" Target="https://7amleh.org/2024/02/26/racism-and-incitement-index-7amleh-documents-10-million-instances-of-violent-content-in-hebrew-throughout-the-year-2023" TargetMode="External"/><Relationship Id="rId5" Type="http://schemas.openxmlformats.org/officeDocument/2006/relationships/hyperlink" Target="https://www.bbc.com/news/articles/cze5w2wd4x0o" TargetMode="External"/><Relationship Id="rId6" Type="http://schemas.openxmlformats.org/officeDocument/2006/relationships/hyperlink" Target="https://www.972mag.com/lavender-ai-israeli-army-gaza/?ref=blog.paulbiggar.com" TargetMode="External"/><Relationship Id="rId7" Type="http://schemas.openxmlformats.org/officeDocument/2006/relationships/hyperlink" Target="https://www.972mag.com/lavender-ai-israeli-army-gaza/?ref=blog.paulbiggar.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theintercept.com/2022/07/24/google-israel-artificial-intelligence-project-nimbus/" TargetMode="External"/><Relationship Id="rId4" Type="http://schemas.openxmlformats.org/officeDocument/2006/relationships/hyperlink" Target="https://theintercept.com/2022/07/24/google-israel-artificial-intelligence-project-nimbus/" TargetMode="External"/><Relationship Id="rId11" Type="http://schemas.openxmlformats.org/officeDocument/2006/relationships/image" Target="../media/image5.png"/><Relationship Id="rId10" Type="http://schemas.openxmlformats.org/officeDocument/2006/relationships/image" Target="../media/image8.png"/><Relationship Id="rId9" Type="http://schemas.openxmlformats.org/officeDocument/2006/relationships/hyperlink" Target="https://edition.cnn.com/2024/04/23/tech/google-fires-employees-protest-israel/index.html#:~:text=Google%20has%20fired%20an%20additional,the%20group%20organizing%20the%20demonstrations." TargetMode="External"/><Relationship Id="rId5" Type="http://schemas.openxmlformats.org/officeDocument/2006/relationships/hyperlink" Target="https://www.gov.il/en/pages/press_01082023_b" TargetMode="External"/><Relationship Id="rId6" Type="http://schemas.openxmlformats.org/officeDocument/2006/relationships/hyperlink" Target="https://www.nytimes.com/2024/03/27/technology/israel-facial-recognition-gaza.html" TargetMode="External"/><Relationship Id="rId7" Type="http://schemas.openxmlformats.org/officeDocument/2006/relationships/hyperlink" Target="https://www.politico.eu/article/israel-social-media-opinion-hamas-war/" TargetMode="External"/><Relationship Id="rId8" Type="http://schemas.openxmlformats.org/officeDocument/2006/relationships/hyperlink" Target="https://www.wired.com/story/israel-unrwa-usa-hamas-google-search-ad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www.reuters.com/technology/amazon-invest-72-bln-israel-launches-aws-cloud-region-2023-08-01/" TargetMode="External"/><Relationship Id="rId4" Type="http://schemas.openxmlformats.org/officeDocument/2006/relationships/hyperlink" Target="https://www.palantir.com/aws-il/" TargetMode="External"/><Relationship Id="rId5" Type="http://schemas.openxmlformats.org/officeDocument/2006/relationships/hyperlink" Target="https://www.972mag.com/cloud-israeli-army-gaza-amazon-google-microsoft/" TargetMode="External"/><Relationship Id="rId6" Type="http://schemas.openxmlformats.org/officeDocument/2006/relationships/hyperlink" Target="https://www.972mag.com/cloud-israeli-army-gaza-amazon-google-microsoft/" TargetMode="External"/><Relationship Id="rId7" Type="http://schemas.openxmlformats.org/officeDocument/2006/relationships/hyperlink" Target="https://www.972mag.com/cloud-israeli-army-gaza-amazon-google-microsoft/" TargetMode="External"/><Relationship Id="rId8"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www.jpost.com/Business-and-Innovation/Tech/Microsofts-Nadella-in-Israel-to-mark-25-year-cooperation-446062" TargetMode="External"/><Relationship Id="rId4" Type="http://schemas.openxmlformats.org/officeDocument/2006/relationships/hyperlink" Target="https://www.whoprofits.org/companies/company/7371?microsoft" TargetMode="External"/><Relationship Id="rId5" Type="http://schemas.openxmlformats.org/officeDocument/2006/relationships/hyperlink" Target="https://medium.com/@notechforapartheid/a-marriage-made-in-hell-an-introduction-to-microsofts-complicity-in-apartheid-and-genocide-d7dfad65a196" TargetMode="External"/><Relationship Id="rId6" Type="http://schemas.openxmlformats.org/officeDocument/2006/relationships/image" Target="../media/image1.png"/><Relationship Id="rId7" Type="http://schemas.openxmlformats.org/officeDocument/2006/relationships/image" Target="../media/image2.png"/><Relationship Id="rId8"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2" name="Shape 62"/>
        <p:cNvGrpSpPr/>
        <p:nvPr/>
      </p:nvGrpSpPr>
      <p:grpSpPr>
        <a:xfrm>
          <a:off x="0" y="0"/>
          <a:ext cx="0" cy="0"/>
          <a:chOff x="0" y="0"/>
          <a:chExt cx="0" cy="0"/>
        </a:xfrm>
      </p:grpSpPr>
      <p:sp>
        <p:nvSpPr>
          <p:cNvPr id="63" name="Google Shape;63;p13"/>
          <p:cNvSpPr txBox="1"/>
          <p:nvPr>
            <p:ph type="ctrTitle"/>
          </p:nvPr>
        </p:nvSpPr>
        <p:spPr>
          <a:xfrm>
            <a:off x="1527900" y="972575"/>
            <a:ext cx="6051600" cy="13920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it"/>
              <a:t>The contribution of AI and Big Tech to Israel’s War Crimes</a:t>
            </a:r>
            <a:endParaRPr/>
          </a:p>
        </p:txBody>
      </p:sp>
      <p:sp>
        <p:nvSpPr>
          <p:cNvPr id="64" name="Google Shape;64;p13"/>
          <p:cNvSpPr txBox="1"/>
          <p:nvPr>
            <p:ph idx="1" type="subTitle"/>
          </p:nvPr>
        </p:nvSpPr>
        <p:spPr>
          <a:xfrm>
            <a:off x="1349975" y="3049450"/>
            <a:ext cx="6229500" cy="1279500"/>
          </a:xfrm>
          <a:prstGeom prst="rect">
            <a:avLst/>
          </a:prstGeom>
        </p:spPr>
        <p:txBody>
          <a:bodyPr anchorCtr="0" anchor="ctr" bIns="91425" lIns="91425" spcFirstLastPara="1" rIns="91425" wrap="square" tIns="91425">
            <a:normAutofit/>
          </a:bodyPr>
          <a:lstStyle/>
          <a:p>
            <a:pPr indent="0" lvl="0" marL="0" rtl="0" algn="ctr">
              <a:lnSpc>
                <a:spcPct val="80000"/>
              </a:lnSpc>
              <a:spcBef>
                <a:spcPts val="1000"/>
              </a:spcBef>
              <a:spcAft>
                <a:spcPts val="0"/>
              </a:spcAft>
              <a:buSzPts val="1018"/>
              <a:buNone/>
            </a:pPr>
            <a:r>
              <a:rPr lang="it" sz="1820"/>
              <a:t>Dr. </a:t>
            </a:r>
            <a:r>
              <a:rPr lang="it" sz="1820"/>
              <a:t>Daniele Fantin, </a:t>
            </a:r>
            <a:endParaRPr sz="1820"/>
          </a:p>
          <a:p>
            <a:pPr indent="0" lvl="0" marL="0" rtl="0" algn="ctr">
              <a:lnSpc>
                <a:spcPct val="80000"/>
              </a:lnSpc>
              <a:spcBef>
                <a:spcPts val="1000"/>
              </a:spcBef>
              <a:spcAft>
                <a:spcPts val="0"/>
              </a:spcAft>
              <a:buSzPts val="1018"/>
              <a:buNone/>
            </a:pPr>
            <a:r>
              <a:rPr lang="it" sz="1820"/>
              <a:t>Earth Observation-Machine Learning Team Manager, </a:t>
            </a:r>
            <a:endParaRPr sz="1820"/>
          </a:p>
          <a:p>
            <a:pPr indent="0" lvl="0" marL="0" rtl="0" algn="ctr">
              <a:lnSpc>
                <a:spcPct val="80000"/>
              </a:lnSpc>
              <a:spcBef>
                <a:spcPts val="1000"/>
              </a:spcBef>
              <a:spcAft>
                <a:spcPts val="0"/>
              </a:spcAft>
              <a:buSzPts val="1018"/>
              <a:buNone/>
            </a:pPr>
            <a:r>
              <a:rPr lang="it" sz="1820"/>
              <a:t>S&amp;T Norway</a:t>
            </a:r>
            <a:endParaRPr sz="182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Outline</a:t>
            </a:r>
            <a:endParaRPr>
              <a:solidFill>
                <a:schemeClr val="accent5"/>
              </a:solidFill>
            </a:endParaRPr>
          </a:p>
        </p:txBody>
      </p:sp>
      <p:sp>
        <p:nvSpPr>
          <p:cNvPr id="70" name="Google Shape;70;p1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it" sz="1600"/>
              <a:t>How technology and AI are applied in war context</a:t>
            </a:r>
            <a:endParaRPr/>
          </a:p>
          <a:p>
            <a:pPr indent="-349250" lvl="0" marL="457200" rtl="0" algn="l">
              <a:spcBef>
                <a:spcPts val="1000"/>
              </a:spcBef>
              <a:spcAft>
                <a:spcPts val="0"/>
              </a:spcAft>
              <a:buSzPts val="1900"/>
              <a:buChar char="●"/>
            </a:pPr>
            <a:r>
              <a:rPr lang="it" sz="1500"/>
              <a:t>The Involvement of the Big Tech</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4" name="Shape 74"/>
        <p:cNvGrpSpPr/>
        <p:nvPr/>
      </p:nvGrpSpPr>
      <p:grpSpPr>
        <a:xfrm>
          <a:off x="0" y="0"/>
          <a:ext cx="0" cy="0"/>
          <a:chOff x="0" y="0"/>
          <a:chExt cx="0" cy="0"/>
        </a:xfrm>
      </p:grpSpPr>
      <p:pic>
        <p:nvPicPr>
          <p:cNvPr id="75" name="Google Shape;75;p15"/>
          <p:cNvPicPr preferRelativeResize="0"/>
          <p:nvPr/>
        </p:nvPicPr>
        <p:blipFill>
          <a:blip r:embed="rId3">
            <a:alphaModFix/>
          </a:blip>
          <a:stretch>
            <a:fillRect/>
          </a:stretch>
        </p:blipFill>
        <p:spPr>
          <a:xfrm>
            <a:off x="3755799" y="458025"/>
            <a:ext cx="4733100" cy="4272300"/>
          </a:xfrm>
          <a:prstGeom prst="rect">
            <a:avLst/>
          </a:prstGeom>
          <a:noFill/>
          <a:ln>
            <a:noFill/>
          </a:ln>
        </p:spPr>
      </p:pic>
      <p:sp>
        <p:nvSpPr>
          <p:cNvPr id="76" name="Google Shape;76;p15"/>
          <p:cNvSpPr txBox="1"/>
          <p:nvPr>
            <p:ph idx="1" type="body"/>
          </p:nvPr>
        </p:nvSpPr>
        <p:spPr>
          <a:xfrm>
            <a:off x="387900" y="458025"/>
            <a:ext cx="2952600" cy="4272300"/>
          </a:xfrm>
          <a:prstGeom prst="rect">
            <a:avLst/>
          </a:prstGeom>
        </p:spPr>
        <p:txBody>
          <a:bodyPr anchorCtr="0" anchor="ctr" bIns="91425" lIns="91425" spcFirstLastPara="1" rIns="91425" wrap="square" tIns="91425">
            <a:normAutofit/>
          </a:bodyPr>
          <a:lstStyle/>
          <a:p>
            <a:pPr indent="0" lvl="0" marL="0" rtl="0" algn="ctr">
              <a:lnSpc>
                <a:spcPct val="115000"/>
              </a:lnSpc>
              <a:spcBef>
                <a:spcPts val="1000"/>
              </a:spcBef>
              <a:spcAft>
                <a:spcPts val="1200"/>
              </a:spcAft>
              <a:buNone/>
            </a:pPr>
            <a:r>
              <a:rPr lang="it"/>
              <a:t>Huge Increase in amount of civilians killed and building bombed compared to previous military campaign</a:t>
            </a:r>
            <a:r>
              <a:rPr lang="it"/>
              <a:t>s</a:t>
            </a:r>
            <a:r>
              <a:rPr lang="it"/>
              <a:t>.</a:t>
            </a:r>
            <a:endParaRPr>
              <a:highlight>
                <a:srgbClr val="FFE599"/>
              </a:highlight>
            </a:endParaRPr>
          </a:p>
        </p:txBody>
      </p:sp>
      <p:sp>
        <p:nvSpPr>
          <p:cNvPr id="77" name="Google Shape;77;p15"/>
          <p:cNvSpPr/>
          <p:nvPr/>
        </p:nvSpPr>
        <p:spPr>
          <a:xfrm>
            <a:off x="475900" y="1125725"/>
            <a:ext cx="576600" cy="265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1" name="Shape 81"/>
        <p:cNvGrpSpPr/>
        <p:nvPr/>
      </p:nvGrpSpPr>
      <p:grpSpPr>
        <a:xfrm>
          <a:off x="0" y="0"/>
          <a:ext cx="0" cy="0"/>
          <a:chOff x="0" y="0"/>
          <a:chExt cx="0" cy="0"/>
        </a:xfrm>
      </p:grpSpPr>
      <p:sp>
        <p:nvSpPr>
          <p:cNvPr id="82" name="Google Shape;82;p1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marR="0" rtl="0" algn="l">
              <a:lnSpc>
                <a:spcPct val="100000"/>
              </a:lnSpc>
              <a:spcBef>
                <a:spcPts val="0"/>
              </a:spcBef>
              <a:spcAft>
                <a:spcPts val="0"/>
              </a:spcAft>
              <a:buNone/>
            </a:pPr>
            <a:r>
              <a:rPr lang="it">
                <a:solidFill>
                  <a:schemeClr val="accent5"/>
                </a:solidFill>
              </a:rPr>
              <a:t>Technology  &amp; AI in War Context </a:t>
            </a:r>
            <a:endParaRPr>
              <a:solidFill>
                <a:schemeClr val="accent5"/>
              </a:solidFill>
            </a:endParaRPr>
          </a:p>
        </p:txBody>
      </p:sp>
      <p:sp>
        <p:nvSpPr>
          <p:cNvPr id="83" name="Google Shape;83;p1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1000"/>
              </a:spcBef>
              <a:spcAft>
                <a:spcPts val="0"/>
              </a:spcAft>
              <a:buSzPts val="1800"/>
              <a:buChar char="●"/>
            </a:pPr>
            <a:r>
              <a:rPr lang="it"/>
              <a:t>Autonomous (or semi-) weapons</a:t>
            </a:r>
            <a:endParaRPr/>
          </a:p>
          <a:p>
            <a:pPr indent="-342900" lvl="0" marL="457200" rtl="0" algn="l">
              <a:spcBef>
                <a:spcPts val="1200"/>
              </a:spcBef>
              <a:spcAft>
                <a:spcPts val="0"/>
              </a:spcAft>
              <a:buSzPts val="1800"/>
              <a:buChar char="●"/>
            </a:pPr>
            <a:r>
              <a:rPr lang="it"/>
              <a:t>AI services and tools </a:t>
            </a:r>
            <a:endParaRPr/>
          </a:p>
          <a:p>
            <a:pPr indent="-342900" lvl="0" marL="457200" marR="0" rtl="0" algn="l">
              <a:lnSpc>
                <a:spcPct val="115000"/>
              </a:lnSpc>
              <a:spcBef>
                <a:spcPts val="1000"/>
              </a:spcBef>
              <a:spcAft>
                <a:spcPts val="0"/>
              </a:spcAft>
              <a:buSzPts val="1800"/>
              <a:buChar char="●"/>
            </a:pPr>
            <a:r>
              <a:rPr lang="it"/>
              <a:t>Infrastructure (Cloud storage, computational power)</a:t>
            </a:r>
            <a:endParaRPr/>
          </a:p>
          <a:p>
            <a:pPr indent="-342900" lvl="0" marL="457200" marR="0" rtl="0" algn="l">
              <a:lnSpc>
                <a:spcPct val="115000"/>
              </a:lnSpc>
              <a:spcBef>
                <a:spcPts val="1000"/>
              </a:spcBef>
              <a:spcAft>
                <a:spcPts val="1200"/>
              </a:spcAft>
              <a:buSzPts val="1800"/>
              <a:buChar char="●"/>
            </a:pPr>
            <a:r>
              <a:rPr lang="it"/>
              <a:t>Influence Public Opinion</a:t>
            </a:r>
            <a:endParaRPr>
              <a:highlight>
                <a:srgbClr val="FFE599"/>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
                                            <p:txEl>
                                              <p:pRg end="0" st="0"/>
                                            </p:txEl>
                                          </p:spTgt>
                                        </p:tgtEl>
                                        <p:attrNameLst>
                                          <p:attrName>style.visibility</p:attrName>
                                        </p:attrNameLst>
                                      </p:cBhvr>
                                      <p:to>
                                        <p:strVal val="visible"/>
                                      </p:to>
                                    </p:set>
                                    <p:anim calcmode="lin" valueType="num">
                                      <p:cBhvr additive="base">
                                        <p:cTn dur="1000"/>
                                        <p:tgtEl>
                                          <p:spTgt spid="83">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8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
                                            <p:txEl>
                                              <p:pRg end="1" st="1"/>
                                            </p:txEl>
                                          </p:spTgt>
                                        </p:tgtEl>
                                        <p:attrNameLst>
                                          <p:attrName>style.visibility</p:attrName>
                                        </p:attrNameLst>
                                      </p:cBhvr>
                                      <p:to>
                                        <p:strVal val="visible"/>
                                      </p:to>
                                    </p:set>
                                    <p:anim calcmode="lin" valueType="num">
                                      <p:cBhvr additive="base">
                                        <p:cTn dur="1000"/>
                                        <p:tgtEl>
                                          <p:spTgt spid="83">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83">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
                                            <p:txEl>
                                              <p:pRg end="2" st="2"/>
                                            </p:txEl>
                                          </p:spTgt>
                                        </p:tgtEl>
                                        <p:attrNameLst>
                                          <p:attrName>style.visibility</p:attrName>
                                        </p:attrNameLst>
                                      </p:cBhvr>
                                      <p:to>
                                        <p:strVal val="visible"/>
                                      </p:to>
                                    </p:set>
                                    <p:anim calcmode="lin" valueType="num">
                                      <p:cBhvr additive="base">
                                        <p:cTn dur="1000"/>
                                        <p:tgtEl>
                                          <p:spTgt spid="83">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83">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
                                            <p:txEl>
                                              <p:pRg end="3" st="3"/>
                                            </p:txEl>
                                          </p:spTgt>
                                        </p:tgtEl>
                                        <p:attrNameLst>
                                          <p:attrName>style.visibility</p:attrName>
                                        </p:attrNameLst>
                                      </p:cBhvr>
                                      <p:to>
                                        <p:strVal val="visible"/>
                                      </p:to>
                                    </p:set>
                                    <p:anim calcmode="lin" valueType="num">
                                      <p:cBhvr additive="base">
                                        <p:cTn dur="1000"/>
                                        <p:tgtEl>
                                          <p:spTgt spid="83">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83">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0000"/>
        </a:solidFill>
      </p:bgPr>
    </p:bg>
    <p:spTree>
      <p:nvGrpSpPr>
        <p:cNvPr id="87" name="Shape 87"/>
        <p:cNvGrpSpPr/>
        <p:nvPr/>
      </p:nvGrpSpPr>
      <p:grpSpPr>
        <a:xfrm>
          <a:off x="0" y="0"/>
          <a:ext cx="0" cy="0"/>
          <a:chOff x="0" y="0"/>
          <a:chExt cx="0" cy="0"/>
        </a:xfrm>
      </p:grpSpPr>
      <p:sp>
        <p:nvSpPr>
          <p:cNvPr id="88" name="Google Shape;88;p1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marR="0" rtl="0" algn="l">
              <a:lnSpc>
                <a:spcPct val="100000"/>
              </a:lnSpc>
              <a:spcBef>
                <a:spcPts val="0"/>
              </a:spcBef>
              <a:spcAft>
                <a:spcPts val="0"/>
              </a:spcAft>
              <a:buNone/>
            </a:pPr>
            <a:r>
              <a:rPr lang="it">
                <a:solidFill>
                  <a:schemeClr val="accent5"/>
                </a:solidFill>
              </a:rPr>
              <a:t>Weapons</a:t>
            </a:r>
            <a:endParaRPr>
              <a:solidFill>
                <a:schemeClr val="accent5"/>
              </a:solidFill>
            </a:endParaRPr>
          </a:p>
        </p:txBody>
      </p:sp>
      <p:sp>
        <p:nvSpPr>
          <p:cNvPr id="89" name="Google Shape;89;p17"/>
          <p:cNvSpPr txBox="1"/>
          <p:nvPr>
            <p:ph idx="1" type="body"/>
          </p:nvPr>
        </p:nvSpPr>
        <p:spPr>
          <a:xfrm>
            <a:off x="387900" y="1489825"/>
            <a:ext cx="4310700" cy="3078900"/>
          </a:xfrm>
          <a:prstGeom prst="rect">
            <a:avLst/>
          </a:prstGeom>
        </p:spPr>
        <p:txBody>
          <a:bodyPr anchorCtr="0" anchor="t" bIns="91425" lIns="91425" spcFirstLastPara="1" rIns="91425" wrap="square" tIns="91425">
            <a:normAutofit/>
          </a:bodyPr>
          <a:lstStyle/>
          <a:p>
            <a:pPr indent="0" lvl="0" marL="0" rtl="0" algn="l">
              <a:lnSpc>
                <a:spcPct val="115000"/>
              </a:lnSpc>
              <a:spcBef>
                <a:spcPts val="1000"/>
              </a:spcBef>
              <a:spcAft>
                <a:spcPts val="0"/>
              </a:spcAft>
              <a:buNone/>
            </a:pPr>
            <a:r>
              <a:rPr lang="it"/>
              <a:t>Lethal autonomous (and semi-autonomous) weapon systems (LAWS).</a:t>
            </a:r>
            <a:endParaRPr/>
          </a:p>
          <a:p>
            <a:pPr indent="0" lvl="0" marL="0" rtl="0" algn="l">
              <a:lnSpc>
                <a:spcPct val="115000"/>
              </a:lnSpc>
              <a:spcBef>
                <a:spcPts val="1200"/>
              </a:spcBef>
              <a:spcAft>
                <a:spcPts val="1200"/>
              </a:spcAft>
              <a:buNone/>
            </a:pPr>
            <a:r>
              <a:rPr lang="it" u="sng">
                <a:solidFill>
                  <a:schemeClr val="hlink"/>
                </a:solidFill>
                <a:hlinkClick r:id="rId3"/>
              </a:rPr>
              <a:t>Condemned by UN</a:t>
            </a:r>
            <a:r>
              <a:rPr lang="it"/>
              <a:t> </a:t>
            </a:r>
            <a:r>
              <a:rPr lang="it"/>
              <a:t>as “politically unacceptable and morally repugnant”.</a:t>
            </a:r>
            <a:endParaRPr>
              <a:highlight>
                <a:srgbClr val="FFE599"/>
              </a:highlight>
            </a:endParaRPr>
          </a:p>
        </p:txBody>
      </p:sp>
      <p:pic>
        <p:nvPicPr>
          <p:cNvPr id="90" name="Google Shape;90;p17"/>
          <p:cNvPicPr preferRelativeResize="0"/>
          <p:nvPr/>
        </p:nvPicPr>
        <p:blipFill rotWithShape="1">
          <a:blip r:embed="rId4">
            <a:alphaModFix/>
          </a:blip>
          <a:srcRect b="0" l="38729" r="0" t="0"/>
          <a:stretch/>
        </p:blipFill>
        <p:spPr>
          <a:xfrm>
            <a:off x="5460325" y="1427050"/>
            <a:ext cx="3295775" cy="3025750"/>
          </a:xfrm>
          <a:prstGeom prst="rect">
            <a:avLst/>
          </a:prstGeom>
          <a:noFill/>
          <a:ln>
            <a:noFill/>
          </a:ln>
        </p:spPr>
      </p:pic>
      <p:sp>
        <p:nvSpPr>
          <p:cNvPr id="91" name="Google Shape;91;p17"/>
          <p:cNvSpPr txBox="1"/>
          <p:nvPr/>
        </p:nvSpPr>
        <p:spPr>
          <a:xfrm>
            <a:off x="6131475" y="4129700"/>
            <a:ext cx="1405500" cy="323100"/>
          </a:xfrm>
          <a:prstGeom prst="rect">
            <a:avLst/>
          </a:prstGeom>
          <a:noFill/>
          <a:ln>
            <a:noFill/>
          </a:ln>
        </p:spPr>
        <p:txBody>
          <a:bodyPr anchorCtr="0" anchor="t" bIns="91425" lIns="91425" spcFirstLastPara="1" rIns="91425" wrap="square" tIns="91425">
            <a:spAutoFit/>
          </a:bodyPr>
          <a:lstStyle/>
          <a:p>
            <a:pPr indent="0" lvl="0" marL="76200" marR="76200" rtl="0" algn="l">
              <a:lnSpc>
                <a:spcPct val="116666"/>
              </a:lnSpc>
              <a:spcBef>
                <a:spcPts val="0"/>
              </a:spcBef>
              <a:spcAft>
                <a:spcPts val="0"/>
              </a:spcAft>
              <a:buNone/>
            </a:pPr>
            <a:r>
              <a:rPr b="1" lang="it" sz="900">
                <a:solidFill>
                  <a:schemeClr val="dk1"/>
                </a:solidFill>
              </a:rPr>
              <a:t>Duke </a:t>
            </a:r>
            <a:r>
              <a:rPr b="1" lang="it" sz="900">
                <a:solidFill>
                  <a:schemeClr val="dk1"/>
                </a:solidFill>
              </a:rPr>
              <a:t>Robotics</a:t>
            </a:r>
            <a:endParaRPr b="1" sz="1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5" name="Shape 95"/>
        <p:cNvGrpSpPr/>
        <p:nvPr/>
      </p:nvGrpSpPr>
      <p:grpSpPr>
        <a:xfrm>
          <a:off x="0" y="0"/>
          <a:ext cx="0" cy="0"/>
          <a:chOff x="0" y="0"/>
          <a:chExt cx="0" cy="0"/>
        </a:xfrm>
      </p:grpSpPr>
      <p:sp>
        <p:nvSpPr>
          <p:cNvPr id="96" name="Google Shape;96;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Glossary (Stay with me :o)</a:t>
            </a:r>
            <a:endParaRPr/>
          </a:p>
        </p:txBody>
      </p:sp>
      <p:sp>
        <p:nvSpPr>
          <p:cNvPr id="97" name="Google Shape;97;p18"/>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1000"/>
              </a:spcBef>
              <a:spcAft>
                <a:spcPts val="0"/>
              </a:spcAft>
              <a:buSzPts val="1800"/>
              <a:buChar char="●"/>
            </a:pPr>
            <a:r>
              <a:rPr b="1" lang="it">
                <a:solidFill>
                  <a:srgbClr val="FFFF00"/>
                </a:solidFill>
              </a:rPr>
              <a:t>AI </a:t>
            </a:r>
            <a:r>
              <a:rPr lang="it"/>
              <a:t>is a software that </a:t>
            </a:r>
            <a:r>
              <a:rPr lang="it"/>
              <a:t>mimics</a:t>
            </a:r>
            <a:r>
              <a:rPr lang="it"/>
              <a:t> cognitive human functions such as learning and problem-solving.</a:t>
            </a:r>
            <a:endParaRPr/>
          </a:p>
          <a:p>
            <a:pPr indent="-342900" lvl="0" marL="457200" rtl="0" algn="l">
              <a:spcBef>
                <a:spcPts val="1200"/>
              </a:spcBef>
              <a:spcAft>
                <a:spcPts val="1200"/>
              </a:spcAft>
              <a:buSzPts val="1800"/>
              <a:buChar char="●"/>
            </a:pPr>
            <a:r>
              <a:rPr b="1" lang="it">
                <a:solidFill>
                  <a:srgbClr val="FFFF00"/>
                </a:solidFill>
              </a:rPr>
              <a:t>ML</a:t>
            </a:r>
            <a:r>
              <a:rPr lang="it"/>
              <a:t> is the function of training software to recognize patterns in order to make predictions about future observations. </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1" name="Shape 101"/>
        <p:cNvGrpSpPr/>
        <p:nvPr/>
      </p:nvGrpSpPr>
      <p:grpSpPr>
        <a:xfrm>
          <a:off x="0" y="0"/>
          <a:ext cx="0" cy="0"/>
          <a:chOff x="0" y="0"/>
          <a:chExt cx="0" cy="0"/>
        </a:xfrm>
      </p:grpSpPr>
      <p:sp>
        <p:nvSpPr>
          <p:cNvPr id="102" name="Google Shape;102;p1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Glossary (Stay with me :o)</a:t>
            </a:r>
            <a:endParaRPr/>
          </a:p>
        </p:txBody>
      </p:sp>
      <p:sp>
        <p:nvSpPr>
          <p:cNvPr id="103" name="Google Shape;103;p19"/>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20000"/>
          </a:bodyPr>
          <a:lstStyle/>
          <a:p>
            <a:pPr indent="-342900" lvl="0" marL="457200" rtl="0" algn="l">
              <a:spcBef>
                <a:spcPts val="1000"/>
              </a:spcBef>
              <a:spcAft>
                <a:spcPts val="0"/>
              </a:spcAft>
              <a:buSzPts val="1800"/>
              <a:buChar char="●"/>
            </a:pPr>
            <a:r>
              <a:rPr b="1" lang="it">
                <a:solidFill>
                  <a:srgbClr val="FFFF00"/>
                </a:solidFill>
              </a:rPr>
              <a:t>AI </a:t>
            </a:r>
            <a:r>
              <a:rPr lang="it"/>
              <a:t>is a software that mimics cognitive human functions such as learning and problem-solving</a:t>
            </a:r>
            <a:endParaRPr/>
          </a:p>
          <a:p>
            <a:pPr indent="-342900" lvl="0" marL="457200" rtl="0" algn="l">
              <a:spcBef>
                <a:spcPts val="1200"/>
              </a:spcBef>
              <a:spcAft>
                <a:spcPts val="0"/>
              </a:spcAft>
              <a:buSzPts val="1800"/>
              <a:buChar char="●"/>
            </a:pPr>
            <a:r>
              <a:rPr b="1" lang="it">
                <a:solidFill>
                  <a:srgbClr val="FFFF00"/>
                </a:solidFill>
              </a:rPr>
              <a:t>ML</a:t>
            </a:r>
            <a:r>
              <a:rPr lang="it"/>
              <a:t> is the function of training software to recognize patterns in order to make predictions about future observations. </a:t>
            </a:r>
            <a:endParaRPr/>
          </a:p>
          <a:p>
            <a:pPr indent="0" lvl="0" marL="457200" rtl="0" algn="l">
              <a:spcBef>
                <a:spcPts val="1200"/>
              </a:spcBef>
              <a:spcAft>
                <a:spcPts val="0"/>
              </a:spcAft>
              <a:buNone/>
            </a:pPr>
            <a:r>
              <a:rPr lang="it"/>
              <a:t>Training a model is resource-intensive. </a:t>
            </a:r>
            <a:endParaRPr/>
          </a:p>
          <a:p>
            <a:pPr indent="0" lvl="0" marL="457200" marR="0" rtl="0" algn="l">
              <a:lnSpc>
                <a:spcPct val="115000"/>
              </a:lnSpc>
              <a:spcBef>
                <a:spcPts val="1200"/>
              </a:spcBef>
              <a:spcAft>
                <a:spcPts val="0"/>
              </a:spcAft>
              <a:buNone/>
            </a:pPr>
            <a:r>
              <a:rPr lang="it"/>
              <a:t>Part of Google’s appeal to customers is the option of using a </a:t>
            </a:r>
            <a:r>
              <a:rPr b="1" lang="it">
                <a:solidFill>
                  <a:schemeClr val="accent6"/>
                </a:solidFill>
              </a:rPr>
              <a:t>pre-</a:t>
            </a:r>
            <a:r>
              <a:rPr b="1" lang="it">
                <a:solidFill>
                  <a:srgbClr val="FFFF00"/>
                </a:solidFill>
              </a:rPr>
              <a:t>trained</a:t>
            </a:r>
            <a:r>
              <a:rPr b="1" lang="it">
                <a:solidFill>
                  <a:schemeClr val="accent6"/>
                </a:solidFill>
              </a:rPr>
              <a:t> model</a:t>
            </a:r>
            <a:r>
              <a:rPr lang="it"/>
              <a:t>.</a:t>
            </a:r>
            <a:endParaRPr/>
          </a:p>
          <a:p>
            <a:pPr indent="0" lvl="0" marL="0" rtl="0" algn="l">
              <a:spcBef>
                <a:spcPts val="1200"/>
              </a:spcBef>
              <a:spcAft>
                <a:spcPts val="1200"/>
              </a:spcAft>
              <a:buNone/>
            </a:pPr>
            <a:r>
              <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7" name="Shape 107"/>
        <p:cNvGrpSpPr/>
        <p:nvPr/>
      </p:nvGrpSpPr>
      <p:grpSpPr>
        <a:xfrm>
          <a:off x="0" y="0"/>
          <a:ext cx="0" cy="0"/>
          <a:chOff x="0" y="0"/>
          <a:chExt cx="0" cy="0"/>
        </a:xfrm>
      </p:grpSpPr>
      <p:sp>
        <p:nvSpPr>
          <p:cNvPr id="108" name="Google Shape;108;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Project Nimbus</a:t>
            </a:r>
            <a:endParaRPr>
              <a:solidFill>
                <a:schemeClr val="accent5"/>
              </a:solidFill>
            </a:endParaRPr>
          </a:p>
        </p:txBody>
      </p:sp>
      <p:sp>
        <p:nvSpPr>
          <p:cNvPr id="109" name="Google Shape;109;p20"/>
          <p:cNvSpPr txBox="1"/>
          <p:nvPr>
            <p:ph idx="1" type="body"/>
          </p:nvPr>
        </p:nvSpPr>
        <p:spPr>
          <a:xfrm>
            <a:off x="387900" y="1413625"/>
            <a:ext cx="8368200" cy="3419400"/>
          </a:xfrm>
          <a:prstGeom prst="rect">
            <a:avLst/>
          </a:prstGeom>
        </p:spPr>
        <p:txBody>
          <a:bodyPr anchorCtr="0" anchor="t" bIns="91425" lIns="91425" spcFirstLastPara="1" rIns="91425" wrap="square" tIns="91425">
            <a:normAutofit lnSpcReduction="10000"/>
          </a:bodyPr>
          <a:lstStyle/>
          <a:p>
            <a:pPr indent="-330200" lvl="0" marL="457200" rtl="0" algn="l">
              <a:spcBef>
                <a:spcPts val="1000"/>
              </a:spcBef>
              <a:spcAft>
                <a:spcPts val="0"/>
              </a:spcAft>
              <a:buSzPts val="1600"/>
              <a:buChar char="●"/>
            </a:pPr>
            <a:r>
              <a:rPr lang="it" sz="1600" u="sng">
                <a:solidFill>
                  <a:schemeClr val="hlink"/>
                </a:solidFill>
                <a:hlinkClick r:id="rId3"/>
              </a:rPr>
              <a:t>$1.22 billion contract</a:t>
            </a:r>
            <a:r>
              <a:rPr lang="it" sz="1600"/>
              <a:t> by </a:t>
            </a:r>
            <a:r>
              <a:rPr lang="it" sz="1600"/>
              <a:t>AWS &amp; Google with Israeli government (incl. military).</a:t>
            </a:r>
            <a:endParaRPr sz="1600"/>
          </a:p>
          <a:p>
            <a:pPr indent="-330200" lvl="0" marL="457200" rtl="0" algn="l">
              <a:spcBef>
                <a:spcPts val="1200"/>
              </a:spcBef>
              <a:spcAft>
                <a:spcPts val="0"/>
              </a:spcAft>
              <a:buSzPts val="1600"/>
              <a:buChar char="●"/>
            </a:pPr>
            <a:r>
              <a:rPr lang="it" sz="1600" u="sng">
                <a:solidFill>
                  <a:schemeClr val="accent5"/>
                </a:solidFill>
                <a:hlinkClick r:id="rId4">
                  <a:extLst>
                    <a:ext uri="{A12FA001-AC4F-418D-AE19-62706E023703}">
                      <ahyp:hlinkClr val="tx"/>
                    </a:ext>
                  </a:extLst>
                </a:hlinkClick>
              </a:rPr>
              <a:t>Unlimited cloud storage, computational resources, AI tools</a:t>
            </a:r>
            <a:r>
              <a:rPr lang="it" sz="1600"/>
              <a:t>, including pre-trained models for:</a:t>
            </a:r>
            <a:endParaRPr sz="1600"/>
          </a:p>
          <a:p>
            <a:pPr indent="-322729" lvl="1" marL="914400" rtl="0" algn="l">
              <a:spcBef>
                <a:spcPts val="1000"/>
              </a:spcBef>
              <a:spcAft>
                <a:spcPts val="0"/>
              </a:spcAft>
              <a:buSzPts val="1482"/>
              <a:buChar char="○"/>
            </a:pPr>
            <a:r>
              <a:rPr lang="it" sz="1482"/>
              <a:t>Facial detection</a:t>
            </a:r>
            <a:endParaRPr sz="1482"/>
          </a:p>
          <a:p>
            <a:pPr indent="-322729" lvl="1" marL="914400" rtl="0" algn="l">
              <a:spcBef>
                <a:spcPts val="1000"/>
              </a:spcBef>
              <a:spcAft>
                <a:spcPts val="0"/>
              </a:spcAft>
              <a:buSzPts val="1482"/>
              <a:buChar char="○"/>
            </a:pPr>
            <a:r>
              <a:rPr lang="it" sz="1482"/>
              <a:t>Automated image categorization</a:t>
            </a:r>
            <a:endParaRPr sz="1482"/>
          </a:p>
          <a:p>
            <a:pPr indent="-322729" lvl="1" marL="914400" rtl="0" algn="l">
              <a:spcBef>
                <a:spcPts val="1000"/>
              </a:spcBef>
              <a:spcAft>
                <a:spcPts val="0"/>
              </a:spcAft>
              <a:buSzPts val="1482"/>
              <a:buChar char="○"/>
            </a:pPr>
            <a:r>
              <a:rPr lang="it" sz="1482"/>
              <a:t>Object tracking</a:t>
            </a:r>
            <a:endParaRPr sz="1482"/>
          </a:p>
          <a:p>
            <a:pPr indent="-322729" lvl="1" marL="914400" rtl="0" algn="l">
              <a:spcBef>
                <a:spcPts val="1000"/>
              </a:spcBef>
              <a:spcAft>
                <a:spcPts val="0"/>
              </a:spcAft>
              <a:buSzPts val="1482"/>
              <a:buChar char="○"/>
            </a:pPr>
            <a:r>
              <a:rPr lang="it" sz="1482"/>
              <a:t>Sentiment analysis</a:t>
            </a:r>
            <a:endParaRPr sz="1482"/>
          </a:p>
          <a:p>
            <a:pPr indent="-322729" lvl="1" marL="914400" rtl="0" algn="l">
              <a:spcBef>
                <a:spcPts val="1000"/>
              </a:spcBef>
              <a:spcAft>
                <a:spcPts val="0"/>
              </a:spcAft>
              <a:buSzPts val="1482"/>
              <a:buChar char="○"/>
            </a:pPr>
            <a:r>
              <a:rPr lang="it" sz="1482"/>
              <a:t>Lie detection (?)</a:t>
            </a:r>
            <a:endParaRPr sz="1482"/>
          </a:p>
          <a:p>
            <a:pPr indent="0" lvl="0" marL="0" rtl="0" algn="l">
              <a:spcBef>
                <a:spcPts val="1000"/>
              </a:spcBef>
              <a:spcAft>
                <a:spcPts val="1200"/>
              </a:spcAft>
              <a:buNone/>
            </a:pPr>
            <a:r>
              <a:t/>
            </a:r>
            <a:endParaRPr>
              <a:solidFill>
                <a:srgbClr val="000000"/>
              </a:solidFill>
              <a:highlight>
                <a:srgbClr val="F4F4F4"/>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 calcmode="lin" valueType="num">
                                      <p:cBhvr additive="base">
                                        <p:cTn dur="1000"/>
                                        <p:tgtEl>
                                          <p:spTgt spid="109">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 calcmode="lin" valueType="num">
                                      <p:cBhvr additive="base">
                                        <p:cTn dur="1000"/>
                                        <p:tgtEl>
                                          <p:spTgt spid="109">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anim calcmode="lin" valueType="num">
                                      <p:cBhvr additive="base">
                                        <p:cTn dur="1000"/>
                                        <p:tgtEl>
                                          <p:spTgt spid="109">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anim calcmode="lin" valueType="num">
                                      <p:cBhvr additive="base">
                                        <p:cTn dur="1000"/>
                                        <p:tgtEl>
                                          <p:spTgt spid="109">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4" st="4"/>
                                            </p:txEl>
                                          </p:spTgt>
                                        </p:tgtEl>
                                        <p:attrNameLst>
                                          <p:attrName>style.visibility</p:attrName>
                                        </p:attrNameLst>
                                      </p:cBhvr>
                                      <p:to>
                                        <p:strVal val="visible"/>
                                      </p:to>
                                    </p:set>
                                    <p:anim calcmode="lin" valueType="num">
                                      <p:cBhvr additive="base">
                                        <p:cTn dur="1000"/>
                                        <p:tgtEl>
                                          <p:spTgt spid="109">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5" st="5"/>
                                            </p:txEl>
                                          </p:spTgt>
                                        </p:tgtEl>
                                        <p:attrNameLst>
                                          <p:attrName>style.visibility</p:attrName>
                                        </p:attrNameLst>
                                      </p:cBhvr>
                                      <p:to>
                                        <p:strVal val="visible"/>
                                      </p:to>
                                    </p:set>
                                    <p:anim calcmode="lin" valueType="num">
                                      <p:cBhvr additive="base">
                                        <p:cTn dur="1000"/>
                                        <p:tgtEl>
                                          <p:spTgt spid="109">
                                            <p:txEl>
                                              <p:pRg end="5" st="5"/>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5" st="5"/>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6" st="6"/>
                                            </p:txEl>
                                          </p:spTgt>
                                        </p:tgtEl>
                                        <p:attrNameLst>
                                          <p:attrName>style.visibility</p:attrName>
                                        </p:attrNameLst>
                                      </p:cBhvr>
                                      <p:to>
                                        <p:strVal val="visible"/>
                                      </p:to>
                                    </p:set>
                                    <p:anim calcmode="lin" valueType="num">
                                      <p:cBhvr additive="base">
                                        <p:cTn dur="1000"/>
                                        <p:tgtEl>
                                          <p:spTgt spid="109">
                                            <p:txEl>
                                              <p:pRg end="6" st="6"/>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6" st="6"/>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xEl>
                                              <p:pRg end="7" st="7"/>
                                            </p:txEl>
                                          </p:spTgt>
                                        </p:tgtEl>
                                        <p:attrNameLst>
                                          <p:attrName>style.visibility</p:attrName>
                                        </p:attrNameLst>
                                      </p:cBhvr>
                                      <p:to>
                                        <p:strVal val="visible"/>
                                      </p:to>
                                    </p:set>
                                    <p:anim calcmode="lin" valueType="num">
                                      <p:cBhvr additive="base">
                                        <p:cTn dur="1000"/>
                                        <p:tgtEl>
                                          <p:spTgt spid="109">
                                            <p:txEl>
                                              <p:pRg end="7" st="7"/>
                                            </p:txEl>
                                          </p:spTgt>
                                        </p:tgtEl>
                                        <p:attrNameLst>
                                          <p:attrName>ppt_w</p:attrName>
                                        </p:attrNameLst>
                                      </p:cBhvr>
                                      <p:tavLst>
                                        <p:tav fmla="" tm="0">
                                          <p:val>
                                            <p:strVal val="0"/>
                                          </p:val>
                                        </p:tav>
                                        <p:tav fmla="" tm="100000">
                                          <p:val>
                                            <p:strVal val="#ppt_w"/>
                                          </p:val>
                                        </p:tav>
                                      </p:tavLst>
                                    </p:anim>
                                    <p:anim calcmode="lin" valueType="num">
                                      <p:cBhvr additive="base">
                                        <p:cTn dur="1000"/>
                                        <p:tgtEl>
                                          <p:spTgt spid="109">
                                            <p:txEl>
                                              <p:pRg end="7" st="7"/>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3" name="Shape 113"/>
        <p:cNvGrpSpPr/>
        <p:nvPr/>
      </p:nvGrpSpPr>
      <p:grpSpPr>
        <a:xfrm>
          <a:off x="0" y="0"/>
          <a:ext cx="0" cy="0"/>
          <a:chOff x="0" y="0"/>
          <a:chExt cx="0" cy="0"/>
        </a:xfrm>
      </p:grpSpPr>
      <p:sp>
        <p:nvSpPr>
          <p:cNvPr id="114" name="Google Shape;114;p2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Project Nimbus</a:t>
            </a:r>
            <a:endParaRPr>
              <a:solidFill>
                <a:schemeClr val="accent5"/>
              </a:solidFill>
            </a:endParaRPr>
          </a:p>
        </p:txBody>
      </p:sp>
      <p:sp>
        <p:nvSpPr>
          <p:cNvPr id="115" name="Google Shape;115;p21"/>
          <p:cNvSpPr txBox="1"/>
          <p:nvPr>
            <p:ph idx="1" type="body"/>
          </p:nvPr>
        </p:nvSpPr>
        <p:spPr>
          <a:xfrm>
            <a:off x="387900" y="1413625"/>
            <a:ext cx="8368200" cy="3419400"/>
          </a:xfrm>
          <a:prstGeom prst="rect">
            <a:avLst/>
          </a:prstGeom>
        </p:spPr>
        <p:txBody>
          <a:bodyPr anchorCtr="0" anchor="t" bIns="91425" lIns="91425" spcFirstLastPara="1" rIns="91425" wrap="square" tIns="91425">
            <a:normAutofit lnSpcReduction="10000"/>
          </a:bodyPr>
          <a:lstStyle/>
          <a:p>
            <a:pPr indent="-330200" lvl="0" marL="457200" rtl="0" algn="l">
              <a:spcBef>
                <a:spcPts val="1000"/>
              </a:spcBef>
              <a:spcAft>
                <a:spcPts val="0"/>
              </a:spcAft>
              <a:buSzPts val="1600"/>
              <a:buChar char="●"/>
            </a:pPr>
            <a:r>
              <a:rPr lang="it" sz="1600" u="sng">
                <a:solidFill>
                  <a:schemeClr val="hlink"/>
                </a:solidFill>
                <a:hlinkClick r:id="rId3"/>
              </a:rPr>
              <a:t>$1.22 billion contract</a:t>
            </a:r>
            <a:r>
              <a:rPr lang="it" sz="1600"/>
              <a:t> by AWS &amp; Google with Israeli government (incl. military).</a:t>
            </a:r>
            <a:endParaRPr sz="1600"/>
          </a:p>
          <a:p>
            <a:pPr indent="-330200" lvl="0" marL="457200" rtl="0" algn="l">
              <a:spcBef>
                <a:spcPts val="1200"/>
              </a:spcBef>
              <a:spcAft>
                <a:spcPts val="0"/>
              </a:spcAft>
              <a:buSzPts val="1600"/>
              <a:buChar char="●"/>
            </a:pPr>
            <a:r>
              <a:rPr lang="it" sz="1600" u="sng">
                <a:solidFill>
                  <a:schemeClr val="accent5"/>
                </a:solidFill>
                <a:hlinkClick r:id="rId4">
                  <a:extLst>
                    <a:ext uri="{A12FA001-AC4F-418D-AE19-62706E023703}">
                      <ahyp:hlinkClr val="tx"/>
                    </a:ext>
                  </a:extLst>
                </a:hlinkClick>
              </a:rPr>
              <a:t>Unlimited cloud storage, computational resources, AI tools</a:t>
            </a:r>
            <a:r>
              <a:rPr lang="it" sz="1600"/>
              <a:t>, including pre-trained models for:</a:t>
            </a:r>
            <a:endParaRPr sz="1600"/>
          </a:p>
          <a:p>
            <a:pPr indent="-322729" lvl="1" marL="914400" rtl="0" algn="l">
              <a:spcBef>
                <a:spcPts val="1000"/>
              </a:spcBef>
              <a:spcAft>
                <a:spcPts val="0"/>
              </a:spcAft>
              <a:buSzPts val="1482"/>
              <a:buChar char="○"/>
            </a:pPr>
            <a:r>
              <a:rPr lang="it" sz="1482"/>
              <a:t>Facial detection</a:t>
            </a:r>
            <a:endParaRPr sz="1482"/>
          </a:p>
          <a:p>
            <a:pPr indent="-322729" lvl="1" marL="914400" rtl="0" algn="l">
              <a:spcBef>
                <a:spcPts val="1000"/>
              </a:spcBef>
              <a:spcAft>
                <a:spcPts val="0"/>
              </a:spcAft>
              <a:buSzPts val="1482"/>
              <a:buChar char="○"/>
            </a:pPr>
            <a:r>
              <a:rPr lang="it" sz="1482"/>
              <a:t>Automated image categorization</a:t>
            </a:r>
            <a:endParaRPr sz="1482"/>
          </a:p>
          <a:p>
            <a:pPr indent="-322729" lvl="1" marL="914400" rtl="0" algn="l">
              <a:spcBef>
                <a:spcPts val="1000"/>
              </a:spcBef>
              <a:spcAft>
                <a:spcPts val="0"/>
              </a:spcAft>
              <a:buSzPts val="1482"/>
              <a:buChar char="○"/>
            </a:pPr>
            <a:r>
              <a:rPr lang="it" sz="1482"/>
              <a:t>Object tracking</a:t>
            </a:r>
            <a:endParaRPr sz="1482"/>
          </a:p>
          <a:p>
            <a:pPr indent="-322729" lvl="1" marL="914400" rtl="0" algn="l">
              <a:spcBef>
                <a:spcPts val="1000"/>
              </a:spcBef>
              <a:spcAft>
                <a:spcPts val="0"/>
              </a:spcAft>
              <a:buSzPts val="1482"/>
              <a:buChar char="○"/>
            </a:pPr>
            <a:r>
              <a:rPr lang="it" sz="1482"/>
              <a:t>Sentiment analysis</a:t>
            </a:r>
            <a:endParaRPr sz="1482"/>
          </a:p>
          <a:p>
            <a:pPr indent="-322729" lvl="1" marL="914400" rtl="0" algn="l">
              <a:spcBef>
                <a:spcPts val="1000"/>
              </a:spcBef>
              <a:spcAft>
                <a:spcPts val="0"/>
              </a:spcAft>
              <a:buSzPts val="1482"/>
              <a:buChar char="○"/>
            </a:pPr>
            <a:r>
              <a:rPr lang="it" sz="1482"/>
              <a:t>Lie detection (?)</a:t>
            </a:r>
            <a:endParaRPr sz="1482"/>
          </a:p>
          <a:p>
            <a:pPr indent="0" lvl="0" marL="457200" rtl="0" algn="l">
              <a:spcBef>
                <a:spcPts val="0"/>
              </a:spcBef>
              <a:spcAft>
                <a:spcPts val="0"/>
              </a:spcAft>
              <a:buNone/>
            </a:pPr>
            <a:r>
              <a:t/>
            </a:r>
            <a:endParaRPr sz="500"/>
          </a:p>
          <a:p>
            <a:pPr indent="0" lvl="0" marL="457200" rtl="0" algn="l">
              <a:spcBef>
                <a:spcPts val="1000"/>
              </a:spcBef>
              <a:spcAft>
                <a:spcPts val="1200"/>
              </a:spcAft>
              <a:buNone/>
            </a:pPr>
            <a:r>
              <a:t/>
            </a:r>
            <a:endParaRPr>
              <a:solidFill>
                <a:srgbClr val="000000"/>
              </a:solidFill>
              <a:highlight>
                <a:srgbClr val="F4F4F4"/>
              </a:highlight>
            </a:endParaRPr>
          </a:p>
        </p:txBody>
      </p:sp>
      <p:sp>
        <p:nvSpPr>
          <p:cNvPr id="116" name="Google Shape;116;p21"/>
          <p:cNvSpPr/>
          <p:nvPr/>
        </p:nvSpPr>
        <p:spPr>
          <a:xfrm>
            <a:off x="4671175" y="3075025"/>
            <a:ext cx="723900" cy="339300"/>
          </a:xfrm>
          <a:prstGeom prst="rightArrow">
            <a:avLst>
              <a:gd fmla="val 50000" name="adj1"/>
              <a:gd fmla="val 75545" name="adj2"/>
            </a:avLst>
          </a:prstGeom>
          <a:solidFill>
            <a:schemeClr val="accen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2"/>
              </a:highlight>
              <a:latin typeface="Roboto"/>
              <a:ea typeface="Roboto"/>
              <a:cs typeface="Roboto"/>
              <a:sym typeface="Roboto"/>
            </a:endParaRPr>
          </a:p>
        </p:txBody>
      </p:sp>
      <p:sp>
        <p:nvSpPr>
          <p:cNvPr id="117" name="Google Shape;117;p21"/>
          <p:cNvSpPr txBox="1"/>
          <p:nvPr/>
        </p:nvSpPr>
        <p:spPr>
          <a:xfrm>
            <a:off x="5434625" y="2785825"/>
            <a:ext cx="3075300" cy="9177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1750">
                <a:solidFill>
                  <a:schemeClr val="dk1"/>
                </a:solidFill>
                <a:latin typeface="Roboto"/>
                <a:ea typeface="Roboto"/>
                <a:cs typeface="Roboto"/>
                <a:sym typeface="Roboto"/>
              </a:rPr>
              <a:t>Biometric Mass Surveillance</a:t>
            </a:r>
            <a:endParaRPr sz="175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it" sz="1750">
                <a:solidFill>
                  <a:schemeClr val="dk1"/>
                </a:solidFill>
                <a:latin typeface="Roboto"/>
                <a:ea typeface="Roboto"/>
                <a:cs typeface="Roboto"/>
                <a:sym typeface="Roboto"/>
              </a:rPr>
              <a:t>Collection of Data </a:t>
            </a:r>
            <a:endParaRPr sz="1750">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1" name="Shape 121"/>
        <p:cNvGrpSpPr/>
        <p:nvPr/>
      </p:nvGrpSpPr>
      <p:grpSpPr>
        <a:xfrm>
          <a:off x="0" y="0"/>
          <a:ext cx="0" cy="0"/>
          <a:chOff x="0" y="0"/>
          <a:chExt cx="0" cy="0"/>
        </a:xfrm>
      </p:grpSpPr>
      <p:sp>
        <p:nvSpPr>
          <p:cNvPr id="122" name="Google Shape;122;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Project Nimbus</a:t>
            </a:r>
            <a:endParaRPr>
              <a:solidFill>
                <a:schemeClr val="accent5"/>
              </a:solidFill>
            </a:endParaRPr>
          </a:p>
        </p:txBody>
      </p:sp>
      <p:sp>
        <p:nvSpPr>
          <p:cNvPr id="123" name="Google Shape;123;p22"/>
          <p:cNvSpPr txBox="1"/>
          <p:nvPr>
            <p:ph idx="1" type="body"/>
          </p:nvPr>
        </p:nvSpPr>
        <p:spPr>
          <a:xfrm>
            <a:off x="387900" y="1413625"/>
            <a:ext cx="8368200" cy="3419400"/>
          </a:xfrm>
          <a:prstGeom prst="rect">
            <a:avLst/>
          </a:prstGeom>
        </p:spPr>
        <p:txBody>
          <a:bodyPr anchorCtr="0" anchor="t" bIns="91425" lIns="91425" spcFirstLastPara="1" rIns="91425" wrap="square" tIns="91425">
            <a:normAutofit lnSpcReduction="10000"/>
          </a:bodyPr>
          <a:lstStyle/>
          <a:p>
            <a:pPr indent="-330200" lvl="0" marL="457200" rtl="0" algn="l">
              <a:spcBef>
                <a:spcPts val="1000"/>
              </a:spcBef>
              <a:spcAft>
                <a:spcPts val="0"/>
              </a:spcAft>
              <a:buSzPts val="1600"/>
              <a:buChar char="●"/>
            </a:pPr>
            <a:r>
              <a:rPr lang="it" sz="1600" u="sng">
                <a:solidFill>
                  <a:schemeClr val="hlink"/>
                </a:solidFill>
                <a:hlinkClick r:id="rId3"/>
              </a:rPr>
              <a:t>$1.22 billion contract</a:t>
            </a:r>
            <a:r>
              <a:rPr lang="it" sz="1600"/>
              <a:t> by AWS &amp; Google with Israeli government (incl. military).</a:t>
            </a:r>
            <a:endParaRPr sz="1600"/>
          </a:p>
          <a:p>
            <a:pPr indent="-330200" lvl="0" marL="457200" rtl="0" algn="l">
              <a:spcBef>
                <a:spcPts val="1200"/>
              </a:spcBef>
              <a:spcAft>
                <a:spcPts val="0"/>
              </a:spcAft>
              <a:buSzPts val="1600"/>
              <a:buChar char="●"/>
            </a:pPr>
            <a:r>
              <a:rPr lang="it" sz="1600" u="sng">
                <a:solidFill>
                  <a:schemeClr val="accent5"/>
                </a:solidFill>
                <a:hlinkClick r:id="rId4">
                  <a:extLst>
                    <a:ext uri="{A12FA001-AC4F-418D-AE19-62706E023703}">
                      <ahyp:hlinkClr val="tx"/>
                    </a:ext>
                  </a:extLst>
                </a:hlinkClick>
              </a:rPr>
              <a:t>Unlimited cloud storage, computational resources, AI tools,</a:t>
            </a:r>
            <a:r>
              <a:rPr lang="it" sz="1600"/>
              <a:t> including pre-trained models for:</a:t>
            </a:r>
            <a:endParaRPr sz="1600"/>
          </a:p>
          <a:p>
            <a:pPr indent="-322729" lvl="1" marL="914400" rtl="0" algn="l">
              <a:spcBef>
                <a:spcPts val="1000"/>
              </a:spcBef>
              <a:spcAft>
                <a:spcPts val="0"/>
              </a:spcAft>
              <a:buSzPts val="1482"/>
              <a:buChar char="○"/>
            </a:pPr>
            <a:r>
              <a:rPr lang="it" sz="1482"/>
              <a:t>Facial detection</a:t>
            </a:r>
            <a:endParaRPr sz="1482"/>
          </a:p>
          <a:p>
            <a:pPr indent="-322729" lvl="1" marL="914400" rtl="0" algn="l">
              <a:spcBef>
                <a:spcPts val="1000"/>
              </a:spcBef>
              <a:spcAft>
                <a:spcPts val="0"/>
              </a:spcAft>
              <a:buSzPts val="1482"/>
              <a:buChar char="○"/>
            </a:pPr>
            <a:r>
              <a:rPr lang="it" sz="1482"/>
              <a:t>Automated image categorization</a:t>
            </a:r>
            <a:endParaRPr sz="1482"/>
          </a:p>
          <a:p>
            <a:pPr indent="-322729" lvl="1" marL="914400" rtl="0" algn="l">
              <a:spcBef>
                <a:spcPts val="1000"/>
              </a:spcBef>
              <a:spcAft>
                <a:spcPts val="0"/>
              </a:spcAft>
              <a:buSzPts val="1482"/>
              <a:buChar char="○"/>
            </a:pPr>
            <a:r>
              <a:rPr lang="it" sz="1482"/>
              <a:t>Object tracking</a:t>
            </a:r>
            <a:endParaRPr sz="1482"/>
          </a:p>
          <a:p>
            <a:pPr indent="-322729" lvl="1" marL="914400" rtl="0" algn="l">
              <a:spcBef>
                <a:spcPts val="1000"/>
              </a:spcBef>
              <a:spcAft>
                <a:spcPts val="0"/>
              </a:spcAft>
              <a:buSzPts val="1482"/>
              <a:buChar char="○"/>
            </a:pPr>
            <a:r>
              <a:rPr lang="it" sz="1482"/>
              <a:t>Sentiment analysis</a:t>
            </a:r>
            <a:endParaRPr sz="1482"/>
          </a:p>
          <a:p>
            <a:pPr indent="-322729" lvl="1" marL="914400" rtl="0" algn="l">
              <a:spcBef>
                <a:spcPts val="1000"/>
              </a:spcBef>
              <a:spcAft>
                <a:spcPts val="0"/>
              </a:spcAft>
              <a:buSzPts val="1482"/>
              <a:buChar char="○"/>
            </a:pPr>
            <a:r>
              <a:rPr lang="it" sz="1482"/>
              <a:t>Lie detection (?)</a:t>
            </a:r>
            <a:endParaRPr sz="1482"/>
          </a:p>
          <a:p>
            <a:pPr indent="0" lvl="0" marL="457200" rtl="0" algn="l">
              <a:spcBef>
                <a:spcPts val="0"/>
              </a:spcBef>
              <a:spcAft>
                <a:spcPts val="0"/>
              </a:spcAft>
              <a:buNone/>
            </a:pPr>
            <a:r>
              <a:t/>
            </a:r>
            <a:endParaRPr sz="500"/>
          </a:p>
          <a:p>
            <a:pPr indent="457200" lvl="0" marL="4572000" rtl="0" algn="l">
              <a:spcBef>
                <a:spcPts val="1000"/>
              </a:spcBef>
              <a:spcAft>
                <a:spcPts val="1200"/>
              </a:spcAft>
              <a:buNone/>
            </a:pPr>
            <a:r>
              <a:rPr lang="it" sz="1600"/>
              <a:t>   Applying AI</a:t>
            </a:r>
            <a:r>
              <a:rPr b="1" lang="it" sz="1600">
                <a:solidFill>
                  <a:srgbClr val="FF0000"/>
                </a:solidFill>
              </a:rPr>
              <a:t> ⇒ No limits!</a:t>
            </a:r>
            <a:r>
              <a:rPr lang="it" sz="1600"/>
              <a:t> </a:t>
            </a:r>
            <a:endParaRPr>
              <a:solidFill>
                <a:srgbClr val="000000"/>
              </a:solidFill>
              <a:highlight>
                <a:srgbClr val="F4F4F4"/>
              </a:highlight>
            </a:endParaRPr>
          </a:p>
        </p:txBody>
      </p:sp>
      <p:sp>
        <p:nvSpPr>
          <p:cNvPr id="124" name="Google Shape;124;p22"/>
          <p:cNvSpPr/>
          <p:nvPr/>
        </p:nvSpPr>
        <p:spPr>
          <a:xfrm>
            <a:off x="4671175" y="3075025"/>
            <a:ext cx="723900" cy="339300"/>
          </a:xfrm>
          <a:prstGeom prst="rightArrow">
            <a:avLst>
              <a:gd fmla="val 50000" name="adj1"/>
              <a:gd fmla="val 75545" name="adj2"/>
            </a:avLst>
          </a:prstGeom>
          <a:solidFill>
            <a:schemeClr val="accen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2"/>
              </a:highlight>
              <a:latin typeface="Roboto"/>
              <a:ea typeface="Roboto"/>
              <a:cs typeface="Roboto"/>
              <a:sym typeface="Roboto"/>
            </a:endParaRPr>
          </a:p>
        </p:txBody>
      </p:sp>
      <p:sp>
        <p:nvSpPr>
          <p:cNvPr id="125" name="Google Shape;125;p22"/>
          <p:cNvSpPr txBox="1"/>
          <p:nvPr/>
        </p:nvSpPr>
        <p:spPr>
          <a:xfrm>
            <a:off x="5434625" y="2785825"/>
            <a:ext cx="3075300" cy="9177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1750">
                <a:solidFill>
                  <a:schemeClr val="dk1"/>
                </a:solidFill>
                <a:latin typeface="Roboto"/>
                <a:ea typeface="Roboto"/>
                <a:cs typeface="Roboto"/>
                <a:sym typeface="Roboto"/>
              </a:rPr>
              <a:t>Biometric Mass Surveillance</a:t>
            </a:r>
            <a:endParaRPr sz="175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it" sz="1750">
                <a:solidFill>
                  <a:schemeClr val="dk1"/>
                </a:solidFill>
                <a:latin typeface="Roboto"/>
                <a:ea typeface="Roboto"/>
                <a:cs typeface="Roboto"/>
                <a:sym typeface="Roboto"/>
              </a:rPr>
              <a:t>Collection of Data </a:t>
            </a:r>
            <a:endParaRPr sz="1750">
              <a:solidFill>
                <a:schemeClr val="dk1"/>
              </a:solidFill>
              <a:latin typeface="Roboto"/>
              <a:ea typeface="Roboto"/>
              <a:cs typeface="Roboto"/>
              <a:sym typeface="Roboto"/>
            </a:endParaRPr>
          </a:p>
        </p:txBody>
      </p:sp>
      <p:sp>
        <p:nvSpPr>
          <p:cNvPr id="126" name="Google Shape;126;p22"/>
          <p:cNvSpPr/>
          <p:nvPr/>
        </p:nvSpPr>
        <p:spPr>
          <a:xfrm rot="5400000">
            <a:off x="6520783" y="3876860"/>
            <a:ext cx="598200" cy="339300"/>
          </a:xfrm>
          <a:prstGeom prst="rightArrow">
            <a:avLst>
              <a:gd fmla="val 50000" name="adj1"/>
              <a:gd fmla="val 75545" name="adj2"/>
            </a:avLst>
          </a:prstGeom>
          <a:solidFill>
            <a:schemeClr val="accen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2"/>
              </a:highlight>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0" name="Shape 130"/>
        <p:cNvGrpSpPr/>
        <p:nvPr/>
      </p:nvGrpSpPr>
      <p:grpSpPr>
        <a:xfrm>
          <a:off x="0" y="0"/>
          <a:ext cx="0" cy="0"/>
          <a:chOff x="0" y="0"/>
          <a:chExt cx="0" cy="0"/>
        </a:xfrm>
      </p:grpSpPr>
      <p:sp>
        <p:nvSpPr>
          <p:cNvPr id="131" name="Google Shape;131;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The Human Bottleneck &amp; </a:t>
            </a:r>
            <a:r>
              <a:rPr lang="it">
                <a:solidFill>
                  <a:schemeClr val="accent5"/>
                </a:solidFill>
              </a:rPr>
              <a:t>The Gospel</a:t>
            </a:r>
            <a:endParaRPr>
              <a:solidFill>
                <a:schemeClr val="accent5"/>
              </a:solidFill>
            </a:endParaRPr>
          </a:p>
        </p:txBody>
      </p:sp>
      <p:sp>
        <p:nvSpPr>
          <p:cNvPr id="132" name="Google Shape;132;p2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500"/>
          </a:p>
          <a:p>
            <a:pPr indent="0" lvl="0" marL="0" rtl="0" algn="l">
              <a:spcBef>
                <a:spcPts val="1200"/>
              </a:spcBef>
              <a:spcAft>
                <a:spcPts val="0"/>
              </a:spcAft>
              <a:buNone/>
            </a:pPr>
            <a:r>
              <a:rPr lang="it" sz="1600"/>
              <a:t>“</a:t>
            </a:r>
            <a:r>
              <a:rPr lang="it" sz="1600"/>
              <a:t>The Human bottleneck”: The generation and approval of potential targets is too slow because a lot of manual work is required.</a:t>
            </a:r>
            <a:endParaRPr sz="1600"/>
          </a:p>
          <a:p>
            <a:pPr indent="0" lvl="0" marL="0" rtl="0" algn="l">
              <a:spcBef>
                <a:spcPts val="1200"/>
              </a:spcBef>
              <a:spcAft>
                <a:spcPts val="0"/>
              </a:spcAft>
              <a:buNone/>
            </a:pPr>
            <a:r>
              <a:t/>
            </a:r>
            <a:endParaRPr sz="500"/>
          </a:p>
          <a:p>
            <a:pPr indent="0" lvl="0" marL="0" rtl="0" algn="l">
              <a:spcBef>
                <a:spcPts val="1000"/>
              </a:spcBef>
              <a:spcAft>
                <a:spcPts val="0"/>
              </a:spcAft>
              <a:buNone/>
            </a:pPr>
            <a:r>
              <a:rPr lang="it" sz="1600"/>
              <a:t>The Gospel ⇒ AI tool used to </a:t>
            </a:r>
            <a:r>
              <a:rPr lang="it" sz="1600" u="sng">
                <a:solidFill>
                  <a:schemeClr val="hlink"/>
                </a:solidFill>
                <a:hlinkClick r:id="rId3"/>
              </a:rPr>
              <a:t>generate infrastructure targets</a:t>
            </a:r>
            <a:r>
              <a:rPr lang="it" sz="1600"/>
              <a:t>.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6" name="Shape 136"/>
        <p:cNvGrpSpPr/>
        <p:nvPr/>
      </p:nvGrpSpPr>
      <p:grpSpPr>
        <a:xfrm>
          <a:off x="0" y="0"/>
          <a:ext cx="0" cy="0"/>
          <a:chOff x="0" y="0"/>
          <a:chExt cx="0" cy="0"/>
        </a:xfrm>
      </p:grpSpPr>
      <p:sp>
        <p:nvSpPr>
          <p:cNvPr id="137" name="Google Shape;137;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solidFill>
                <a:schemeClr val="accent5"/>
              </a:solidFill>
            </a:endParaRPr>
          </a:p>
        </p:txBody>
      </p:sp>
      <p:sp>
        <p:nvSpPr>
          <p:cNvPr id="138" name="Google Shape;138;p2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500"/>
          </a:p>
          <a:p>
            <a:pPr indent="0" lvl="0" marL="0" rtl="0" algn="ctr">
              <a:spcBef>
                <a:spcPts val="1000"/>
              </a:spcBef>
              <a:spcAft>
                <a:spcPts val="0"/>
              </a:spcAft>
              <a:buNone/>
            </a:pPr>
            <a:r>
              <a:rPr b="1" i="1" lang="it" sz="1600">
                <a:solidFill>
                  <a:schemeClr val="accent5"/>
                </a:solidFill>
              </a:rPr>
              <a:t>Lavender (evolution of “The Gospel”) is an AI tool that identifies human targets using Israel’s  surveillance data record.</a:t>
            </a:r>
            <a:endParaRPr b="1" i="1" sz="1600">
              <a:solidFill>
                <a:schemeClr val="accent5"/>
              </a:solidFill>
            </a:endParaRPr>
          </a:p>
          <a:p>
            <a:pPr indent="0" lvl="0" marL="0" rtl="0" algn="l">
              <a:spcBef>
                <a:spcPts val="1200"/>
              </a:spcBef>
              <a:spcAft>
                <a:spcPts val="0"/>
              </a:spcAft>
              <a:buNone/>
            </a:pPr>
            <a:r>
              <a:t/>
            </a:r>
            <a:endParaRPr sz="400"/>
          </a:p>
          <a:p>
            <a:pPr indent="0" lvl="0" marL="0" rtl="0" algn="l">
              <a:spcBef>
                <a:spcPts val="0"/>
              </a:spcBef>
              <a:spcAft>
                <a:spcPts val="0"/>
              </a:spcAft>
              <a:buNone/>
            </a:pPr>
            <a:r>
              <a:t/>
            </a:r>
            <a:endParaRPr sz="1600"/>
          </a:p>
          <a:p>
            <a:pPr indent="0" lvl="0" marL="0" rtl="0" algn="l">
              <a:spcBef>
                <a:spcPts val="1000"/>
              </a:spcBef>
              <a:spcAft>
                <a:spcPts val="1200"/>
              </a:spcAft>
              <a:buNone/>
            </a:pPr>
            <a:r>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2" name="Shape 142"/>
        <p:cNvGrpSpPr/>
        <p:nvPr/>
      </p:nvGrpSpPr>
      <p:grpSpPr>
        <a:xfrm>
          <a:off x="0" y="0"/>
          <a:ext cx="0" cy="0"/>
          <a:chOff x="0" y="0"/>
          <a:chExt cx="0" cy="0"/>
        </a:xfrm>
      </p:grpSpPr>
      <p:sp>
        <p:nvSpPr>
          <p:cNvPr id="143" name="Google Shape;143;p2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solidFill>
                <a:schemeClr val="accent5"/>
              </a:solidFill>
            </a:endParaRPr>
          </a:p>
        </p:txBody>
      </p:sp>
      <p:sp>
        <p:nvSpPr>
          <p:cNvPr id="144" name="Google Shape;144;p2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500"/>
          </a:p>
          <a:p>
            <a:pPr indent="0" lvl="0" marL="0" rtl="0" algn="ctr">
              <a:spcBef>
                <a:spcPts val="1000"/>
              </a:spcBef>
              <a:spcAft>
                <a:spcPts val="0"/>
              </a:spcAft>
              <a:buNone/>
            </a:pPr>
            <a:r>
              <a:rPr b="1" i="1" lang="it" sz="1600">
                <a:solidFill>
                  <a:schemeClr val="accent5"/>
                </a:solidFill>
              </a:rPr>
              <a:t>Lavender (evolution of “The Gospel”) is an AI tool that identifies human targets using</a:t>
            </a:r>
            <a:r>
              <a:rPr b="1" i="1" lang="it" sz="1600">
                <a:solidFill>
                  <a:schemeClr val="accent5"/>
                </a:solidFill>
              </a:rPr>
              <a:t> Isr</a:t>
            </a:r>
            <a:r>
              <a:rPr b="1" i="1" lang="it" sz="1600">
                <a:solidFill>
                  <a:schemeClr val="accent5"/>
                </a:solidFill>
              </a:rPr>
              <a:t>ael’s  surveillance data record.</a:t>
            </a:r>
            <a:endParaRPr b="1" i="1" sz="1600">
              <a:solidFill>
                <a:schemeClr val="accent5"/>
              </a:solidFill>
            </a:endParaRPr>
          </a:p>
          <a:p>
            <a:pPr indent="0" lvl="0" marL="0" rtl="0" algn="l">
              <a:spcBef>
                <a:spcPts val="1200"/>
              </a:spcBef>
              <a:spcAft>
                <a:spcPts val="0"/>
              </a:spcAft>
              <a:buNone/>
            </a:pPr>
            <a:r>
              <a:t/>
            </a:r>
            <a:endParaRPr sz="400"/>
          </a:p>
          <a:p>
            <a:pPr indent="0" lvl="0" marL="0" rtl="0" algn="l">
              <a:spcBef>
                <a:spcPts val="1000"/>
              </a:spcBef>
              <a:spcAft>
                <a:spcPts val="0"/>
              </a:spcAft>
              <a:buNone/>
            </a:pPr>
            <a:r>
              <a:rPr lang="it" sz="1600"/>
              <a:t>Which data? Biometric data, call records, locations, social network connections like WhatsApp contacts or Facebook friends and so on.</a:t>
            </a:r>
            <a:endParaRPr sz="1600"/>
          </a:p>
          <a:p>
            <a:pPr indent="0" lvl="0" marL="0" rtl="0" algn="l">
              <a:spcBef>
                <a:spcPts val="1200"/>
              </a:spcBef>
              <a:spcAft>
                <a:spcPts val="1200"/>
              </a:spcAft>
              <a:buNone/>
            </a:pPr>
            <a:r>
              <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8" name="Shape 148"/>
        <p:cNvGrpSpPr/>
        <p:nvPr/>
      </p:nvGrpSpPr>
      <p:grpSpPr>
        <a:xfrm>
          <a:off x="0" y="0"/>
          <a:ext cx="0" cy="0"/>
          <a:chOff x="0" y="0"/>
          <a:chExt cx="0" cy="0"/>
        </a:xfrm>
      </p:grpSpPr>
      <p:sp>
        <p:nvSpPr>
          <p:cNvPr id="149" name="Google Shape;149;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solidFill>
                <a:schemeClr val="accent5"/>
              </a:solidFill>
            </a:endParaRPr>
          </a:p>
        </p:txBody>
      </p:sp>
      <p:sp>
        <p:nvSpPr>
          <p:cNvPr id="150" name="Google Shape;150;p2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0"/>
              </a:spcBef>
              <a:spcAft>
                <a:spcPts val="0"/>
              </a:spcAft>
              <a:buNone/>
            </a:pPr>
            <a:r>
              <a:t/>
            </a:r>
            <a:endParaRPr sz="500"/>
          </a:p>
          <a:p>
            <a:pPr indent="0" lvl="0" marL="0" rtl="0" algn="ctr">
              <a:spcBef>
                <a:spcPts val="1000"/>
              </a:spcBef>
              <a:spcAft>
                <a:spcPts val="0"/>
              </a:spcAft>
              <a:buNone/>
            </a:pPr>
            <a:r>
              <a:rPr b="1" i="1" lang="it" sz="1600">
                <a:solidFill>
                  <a:schemeClr val="accent5"/>
                </a:solidFill>
              </a:rPr>
              <a:t>Lavender (evolution of “The Gospel”) is an AI tool that identifies human targets using Israel’s  surveillance data record.</a:t>
            </a:r>
            <a:endParaRPr b="1" i="1" sz="1600">
              <a:solidFill>
                <a:schemeClr val="accent5"/>
              </a:solidFill>
            </a:endParaRPr>
          </a:p>
          <a:p>
            <a:pPr indent="0" lvl="0" marL="0" rtl="0" algn="l">
              <a:spcBef>
                <a:spcPts val="1200"/>
              </a:spcBef>
              <a:spcAft>
                <a:spcPts val="0"/>
              </a:spcAft>
              <a:buNone/>
            </a:pPr>
            <a:r>
              <a:t/>
            </a:r>
            <a:endParaRPr sz="400"/>
          </a:p>
          <a:p>
            <a:pPr indent="0" lvl="0" marL="0" rtl="0" algn="l">
              <a:spcBef>
                <a:spcPts val="1000"/>
              </a:spcBef>
              <a:spcAft>
                <a:spcPts val="0"/>
              </a:spcAft>
              <a:buNone/>
            </a:pPr>
            <a:r>
              <a:rPr lang="it" sz="1600"/>
              <a:t>What data? Biometric data, call records, locations, and social network connections like WhatsApp contacts or Facebook friends.</a:t>
            </a:r>
            <a:endParaRPr sz="1600"/>
          </a:p>
          <a:p>
            <a:pPr indent="0" lvl="0" marL="0" rtl="0" algn="l">
              <a:spcBef>
                <a:spcPts val="1200"/>
              </a:spcBef>
              <a:spcAft>
                <a:spcPts val="0"/>
              </a:spcAft>
              <a:buNone/>
            </a:pPr>
            <a:r>
              <a:rPr lang="it" sz="1600"/>
              <a:t>Increase in rate of targets </a:t>
            </a:r>
            <a:r>
              <a:rPr b="1" i="1" lang="it" sz="2100">
                <a:solidFill>
                  <a:srgbClr val="CC0000"/>
                </a:solidFill>
              </a:rPr>
              <a:t>from 50 a year to 100 a day!</a:t>
            </a:r>
            <a:endParaRPr sz="1600"/>
          </a:p>
          <a:p>
            <a:pPr indent="0" lvl="0" marL="0" rtl="0" algn="l">
              <a:spcBef>
                <a:spcPts val="1000"/>
              </a:spcBef>
              <a:spcAft>
                <a:spcPts val="1200"/>
              </a:spcAft>
              <a:buNone/>
            </a:pPr>
            <a:r>
              <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4" name="Shape 154"/>
        <p:cNvGrpSpPr/>
        <p:nvPr/>
      </p:nvGrpSpPr>
      <p:grpSpPr>
        <a:xfrm>
          <a:off x="0" y="0"/>
          <a:ext cx="0" cy="0"/>
          <a:chOff x="0" y="0"/>
          <a:chExt cx="0" cy="0"/>
        </a:xfrm>
      </p:grpSpPr>
      <p:sp>
        <p:nvSpPr>
          <p:cNvPr id="155" name="Google Shape;155;p2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 How does it Work?</a:t>
            </a:r>
            <a:endParaRPr/>
          </a:p>
        </p:txBody>
      </p:sp>
      <p:sp>
        <p:nvSpPr>
          <p:cNvPr id="156" name="Google Shape;156;p27"/>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0"/>
              </a:spcBef>
              <a:spcAft>
                <a:spcPts val="1200"/>
              </a:spcAft>
              <a:buNone/>
            </a:pPr>
            <a:r>
              <a:rPr b="1" lang="it" sz="1900"/>
              <a:t>Lavender uses this data to calculate a threat rating (being operatives in Hamas and palestinian Jihad), from 1 to 100, for each individual in the system.</a:t>
            </a:r>
            <a:endParaRPr/>
          </a:p>
        </p:txBody>
      </p:sp>
      <p:sp>
        <p:nvSpPr>
          <p:cNvPr id="157" name="Google Shape;157;p27"/>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1" name="Shape 161"/>
        <p:cNvGrpSpPr/>
        <p:nvPr/>
      </p:nvGrpSpPr>
      <p:grpSpPr>
        <a:xfrm>
          <a:off x="0" y="0"/>
          <a:ext cx="0" cy="0"/>
          <a:chOff x="0" y="0"/>
          <a:chExt cx="0" cy="0"/>
        </a:xfrm>
      </p:grpSpPr>
      <p:sp>
        <p:nvSpPr>
          <p:cNvPr id="162" name="Google Shape;162;p2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63" name="Google Shape;163;p28"/>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1000"/>
              </a:spcBef>
              <a:spcAft>
                <a:spcPts val="1200"/>
              </a:spcAft>
              <a:buNone/>
            </a:pPr>
            <a:r>
              <a:rPr b="1" lang="it" sz="1900"/>
              <a:t>Every phone call made, every friendship, and a visit to a shop can push the score up or down.</a:t>
            </a:r>
            <a:endParaRPr/>
          </a:p>
        </p:txBody>
      </p:sp>
      <p:sp>
        <p:nvSpPr>
          <p:cNvPr id="164" name="Google Shape;164;p28"/>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8" name="Shape 168"/>
        <p:cNvGrpSpPr/>
        <p:nvPr/>
      </p:nvGrpSpPr>
      <p:grpSpPr>
        <a:xfrm>
          <a:off x="0" y="0"/>
          <a:ext cx="0" cy="0"/>
          <a:chOff x="0" y="0"/>
          <a:chExt cx="0" cy="0"/>
        </a:xfrm>
      </p:grpSpPr>
      <p:sp>
        <p:nvSpPr>
          <p:cNvPr id="169" name="Google Shape;169;p2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70" name="Google Shape;170;p29"/>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0"/>
              </a:spcBef>
              <a:spcAft>
                <a:spcPts val="1200"/>
              </a:spcAft>
              <a:buNone/>
            </a:pPr>
            <a:r>
              <a:rPr b="1" lang="it" sz="1900"/>
              <a:t>When a </a:t>
            </a:r>
            <a:r>
              <a:rPr b="1" lang="it" sz="1900"/>
              <a:t>Palestinian's</a:t>
            </a:r>
            <a:r>
              <a:rPr b="1" lang="it" sz="1900"/>
              <a:t> rating rises above a certain threshold, Lavender adds him to the kill list.</a:t>
            </a:r>
            <a:endParaRPr b="1" sz="1900"/>
          </a:p>
        </p:txBody>
      </p:sp>
      <p:sp>
        <p:nvSpPr>
          <p:cNvPr id="171" name="Google Shape;171;p29"/>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5" name="Shape 175"/>
        <p:cNvGrpSpPr/>
        <p:nvPr/>
      </p:nvGrpSpPr>
      <p:grpSpPr>
        <a:xfrm>
          <a:off x="0" y="0"/>
          <a:ext cx="0" cy="0"/>
          <a:chOff x="0" y="0"/>
          <a:chExt cx="0" cy="0"/>
        </a:xfrm>
      </p:grpSpPr>
      <p:sp>
        <p:nvSpPr>
          <p:cNvPr id="176" name="Google Shape;176;p3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77" name="Google Shape;177;p30"/>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0"/>
              </a:spcBef>
              <a:spcAft>
                <a:spcPts val="1200"/>
              </a:spcAft>
              <a:buNone/>
            </a:pPr>
            <a:r>
              <a:rPr b="1" lang="it" sz="1900"/>
              <a:t>This is an example of social scoring, where individuals are categorized based on their social behavior or personal characteristics.</a:t>
            </a:r>
            <a:endParaRPr/>
          </a:p>
        </p:txBody>
      </p:sp>
      <p:sp>
        <p:nvSpPr>
          <p:cNvPr id="178" name="Google Shape;178;p30"/>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82" name="Shape 182"/>
        <p:cNvGrpSpPr/>
        <p:nvPr/>
      </p:nvGrpSpPr>
      <p:grpSpPr>
        <a:xfrm>
          <a:off x="0" y="0"/>
          <a:ext cx="0" cy="0"/>
          <a:chOff x="0" y="0"/>
          <a:chExt cx="0" cy="0"/>
        </a:xfrm>
      </p:grpSpPr>
      <p:sp>
        <p:nvSpPr>
          <p:cNvPr id="183" name="Google Shape;183;p3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84" name="Google Shape;184;p31"/>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0"/>
              </a:spcBef>
              <a:spcAft>
                <a:spcPts val="1200"/>
              </a:spcAft>
              <a:buNone/>
            </a:pPr>
            <a:r>
              <a:rPr b="1" lang="it" sz="1900"/>
              <a:t>This kind of social scoring has been found to discriminate against marginalized communities ⇒ reduces individuals to data points  ⇒ Dehumanization.</a:t>
            </a:r>
            <a:endParaRPr b="1" sz="1900"/>
          </a:p>
        </p:txBody>
      </p:sp>
      <p:sp>
        <p:nvSpPr>
          <p:cNvPr id="185" name="Google Shape;185;p31"/>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89" name="Shape 189"/>
        <p:cNvGrpSpPr/>
        <p:nvPr/>
      </p:nvGrpSpPr>
      <p:grpSpPr>
        <a:xfrm>
          <a:off x="0" y="0"/>
          <a:ext cx="0" cy="0"/>
          <a:chOff x="0" y="0"/>
          <a:chExt cx="0" cy="0"/>
        </a:xfrm>
      </p:grpSpPr>
      <p:sp>
        <p:nvSpPr>
          <p:cNvPr id="190" name="Google Shape;190;p3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91" name="Google Shape;191;p32"/>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marR="0" rtl="0" algn="l">
              <a:lnSpc>
                <a:spcPct val="115000"/>
              </a:lnSpc>
              <a:spcBef>
                <a:spcPts val="0"/>
              </a:spcBef>
              <a:spcAft>
                <a:spcPts val="1200"/>
              </a:spcAft>
              <a:buNone/>
            </a:pPr>
            <a:r>
              <a:rPr b="1" lang="it" sz="1900"/>
              <a:t>That’s why the European Union’s AI Act bans social scoring systems that work like Lavender.</a:t>
            </a:r>
            <a:endParaRPr b="1" sz="1900"/>
          </a:p>
        </p:txBody>
      </p:sp>
      <p:sp>
        <p:nvSpPr>
          <p:cNvPr id="192" name="Google Shape;192;p32"/>
          <p:cNvSpPr txBox="1"/>
          <p:nvPr/>
        </p:nvSpPr>
        <p:spPr>
          <a:xfrm>
            <a:off x="6056075" y="4638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1"/>
                </a:solidFill>
              </a:rPr>
              <a:t>Source: https://stopkiller.ai/</a:t>
            </a:r>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96" name="Shape 196"/>
        <p:cNvGrpSpPr/>
        <p:nvPr/>
      </p:nvGrpSpPr>
      <p:grpSpPr>
        <a:xfrm>
          <a:off x="0" y="0"/>
          <a:ext cx="0" cy="0"/>
          <a:chOff x="0" y="0"/>
          <a:chExt cx="0" cy="0"/>
        </a:xfrm>
      </p:grpSpPr>
      <p:sp>
        <p:nvSpPr>
          <p:cNvPr id="197" name="Google Shape;197;p3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Lavender</a:t>
            </a:r>
            <a:endParaRPr/>
          </a:p>
        </p:txBody>
      </p:sp>
      <p:sp>
        <p:nvSpPr>
          <p:cNvPr id="198" name="Google Shape;198;p33"/>
          <p:cNvSpPr txBox="1"/>
          <p:nvPr>
            <p:ph idx="1" type="body"/>
          </p:nvPr>
        </p:nvSpPr>
        <p:spPr>
          <a:xfrm>
            <a:off x="387900" y="1489824"/>
            <a:ext cx="8368200" cy="3078900"/>
          </a:xfrm>
          <a:prstGeom prst="rect">
            <a:avLst/>
          </a:prstGeom>
          <a:ln>
            <a:noFill/>
          </a:ln>
        </p:spPr>
        <p:txBody>
          <a:bodyPr anchorCtr="0" anchor="t" bIns="91425" lIns="91425" spcFirstLastPara="1" rIns="91425" wrap="square" tIns="91425">
            <a:normAutofit/>
          </a:bodyPr>
          <a:lstStyle/>
          <a:p>
            <a:pPr indent="-330200" lvl="0" marL="457200" marR="0" rtl="0" algn="l">
              <a:lnSpc>
                <a:spcPct val="115000"/>
              </a:lnSpc>
              <a:spcBef>
                <a:spcPts val="1000"/>
              </a:spcBef>
              <a:spcAft>
                <a:spcPts val="0"/>
              </a:spcAft>
              <a:buSzPts val="1600"/>
              <a:buChar char="●"/>
            </a:pPr>
            <a:r>
              <a:rPr lang="it" sz="1600"/>
              <a:t>The error rate of the system is at least 10%.</a:t>
            </a:r>
            <a:endParaRPr sz="1600"/>
          </a:p>
          <a:p>
            <a:pPr indent="-330200" lvl="0" marL="457200" marR="0" rtl="0" algn="l">
              <a:lnSpc>
                <a:spcPct val="115000"/>
              </a:lnSpc>
              <a:spcBef>
                <a:spcPts val="1200"/>
              </a:spcBef>
              <a:spcAft>
                <a:spcPts val="0"/>
              </a:spcAft>
              <a:buSzPts val="1600"/>
              <a:buChar char="●"/>
            </a:pPr>
            <a:r>
              <a:rPr lang="it" sz="1600"/>
              <a:t>20 seconds for human check.</a:t>
            </a:r>
            <a:endParaRPr sz="1600"/>
          </a:p>
          <a:p>
            <a:pPr indent="-330200" lvl="0" marL="457200" marR="0" rtl="0" algn="l">
              <a:lnSpc>
                <a:spcPct val="115000"/>
              </a:lnSpc>
              <a:spcBef>
                <a:spcPts val="1000"/>
              </a:spcBef>
              <a:spcAft>
                <a:spcPts val="0"/>
              </a:spcAft>
              <a:buSzPts val="1600"/>
              <a:buChar char="●"/>
            </a:pPr>
            <a:r>
              <a:rPr lang="it" sz="1600"/>
              <a:t>Only check made by a human was on the gender of the target. </a:t>
            </a:r>
            <a:endParaRPr sz="1600"/>
          </a:p>
          <a:p>
            <a:pPr indent="-330200" lvl="0" marL="457200" rtl="0" algn="l">
              <a:spcBef>
                <a:spcPts val="1000"/>
              </a:spcBef>
              <a:spcAft>
                <a:spcPts val="0"/>
              </a:spcAft>
              <a:buSzPts val="1600"/>
              <a:buChar char="●"/>
            </a:pPr>
            <a:r>
              <a:rPr lang="it" sz="1600"/>
              <a:t>Emergency responders, palestinian police etc can be easily “labelled” as targets.</a:t>
            </a:r>
            <a:endParaRPr sz="1600"/>
          </a:p>
          <a:p>
            <a:pPr indent="-330200" lvl="0" marL="457200" rtl="0" algn="l">
              <a:spcBef>
                <a:spcPts val="1200"/>
              </a:spcBef>
              <a:spcAft>
                <a:spcPts val="0"/>
              </a:spcAft>
              <a:buSzPts val="1600"/>
              <a:buChar char="●"/>
            </a:pPr>
            <a:r>
              <a:rPr lang="it" sz="1600"/>
              <a:t>The threshold was lowered when Israel ran out of targets to bomb.</a:t>
            </a:r>
            <a:endParaRPr sz="1600"/>
          </a:p>
          <a:p>
            <a:pPr indent="0" lvl="0" marL="457200" rtl="0" algn="l">
              <a:spcBef>
                <a:spcPts val="1000"/>
              </a:spcBef>
              <a:spcAft>
                <a:spcPts val="1200"/>
              </a:spcAft>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anim calcmode="lin" valueType="num">
                                      <p:cBhvr additive="base">
                                        <p:cTn dur="1000"/>
                                        <p:tgtEl>
                                          <p:spTgt spid="198">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anim calcmode="lin" valueType="num">
                                      <p:cBhvr additive="base">
                                        <p:cTn dur="1000"/>
                                        <p:tgtEl>
                                          <p:spTgt spid="198">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anim calcmode="lin" valueType="num">
                                      <p:cBhvr additive="base">
                                        <p:cTn dur="1000"/>
                                        <p:tgtEl>
                                          <p:spTgt spid="198">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anim calcmode="lin" valueType="num">
                                      <p:cBhvr additive="base">
                                        <p:cTn dur="1000"/>
                                        <p:tgtEl>
                                          <p:spTgt spid="198">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anim calcmode="lin" valueType="num">
                                      <p:cBhvr additive="base">
                                        <p:cTn dur="1000"/>
                                        <p:tgtEl>
                                          <p:spTgt spid="198">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xEl>
                                              <p:pRg end="5" st="5"/>
                                            </p:txEl>
                                          </p:spTgt>
                                        </p:tgtEl>
                                        <p:attrNameLst>
                                          <p:attrName>style.visibility</p:attrName>
                                        </p:attrNameLst>
                                      </p:cBhvr>
                                      <p:to>
                                        <p:strVal val="visible"/>
                                      </p:to>
                                    </p:set>
                                    <p:anim calcmode="lin" valueType="num">
                                      <p:cBhvr additive="base">
                                        <p:cTn dur="1000"/>
                                        <p:tgtEl>
                                          <p:spTgt spid="198">
                                            <p:txEl>
                                              <p:pRg end="5" st="5"/>
                                            </p:txEl>
                                          </p:spTgt>
                                        </p:tgtEl>
                                        <p:attrNameLst>
                                          <p:attrName>ppt_w</p:attrName>
                                        </p:attrNameLst>
                                      </p:cBhvr>
                                      <p:tavLst>
                                        <p:tav fmla="" tm="0">
                                          <p:val>
                                            <p:strVal val="0"/>
                                          </p:val>
                                        </p:tav>
                                        <p:tav fmla="" tm="100000">
                                          <p:val>
                                            <p:strVal val="#ppt_w"/>
                                          </p:val>
                                        </p:tav>
                                      </p:tavLst>
                                    </p:anim>
                                    <p:anim calcmode="lin" valueType="num">
                                      <p:cBhvr additive="base">
                                        <p:cTn dur="1000"/>
                                        <p:tgtEl>
                                          <p:spTgt spid="198">
                                            <p:txEl>
                                              <p:pRg end="5" st="5"/>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2" name="Shape 202"/>
        <p:cNvGrpSpPr/>
        <p:nvPr/>
      </p:nvGrpSpPr>
      <p:grpSpPr>
        <a:xfrm>
          <a:off x="0" y="0"/>
          <a:ext cx="0" cy="0"/>
          <a:chOff x="0" y="0"/>
          <a:chExt cx="0" cy="0"/>
        </a:xfrm>
      </p:grpSpPr>
      <p:sp>
        <p:nvSpPr>
          <p:cNvPr id="203" name="Google Shape;203;p3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04" name="Google Shape;204;p34"/>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b="1" lang="it" sz="1900"/>
              <a:t>Surveilance system automatically linking targets to their homes. </a:t>
            </a:r>
            <a:endParaRPr b="1" sz="2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8" name="Shape 208"/>
        <p:cNvGrpSpPr/>
        <p:nvPr/>
      </p:nvGrpSpPr>
      <p:grpSpPr>
        <a:xfrm>
          <a:off x="0" y="0"/>
          <a:ext cx="0" cy="0"/>
          <a:chOff x="0" y="0"/>
          <a:chExt cx="0" cy="0"/>
        </a:xfrm>
      </p:grpSpPr>
      <p:sp>
        <p:nvSpPr>
          <p:cNvPr id="209" name="Google Shape;209;p3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10" name="Google Shape;210;p35"/>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1000"/>
              </a:spcBef>
              <a:spcAft>
                <a:spcPts val="1000"/>
              </a:spcAft>
              <a:buNone/>
            </a:pPr>
            <a:r>
              <a:rPr b="1" lang="it" sz="1900"/>
              <a:t>Where’s Daddy tracks every name in the kill list, monitoring their suspected location</a:t>
            </a:r>
            <a:r>
              <a:rPr lang="it" sz="1650"/>
              <a:t>.</a:t>
            </a:r>
            <a:endParaRPr b="1" sz="1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4" name="Shape 214"/>
        <p:cNvGrpSpPr/>
        <p:nvPr/>
      </p:nvGrpSpPr>
      <p:grpSpPr>
        <a:xfrm>
          <a:off x="0" y="0"/>
          <a:ext cx="0" cy="0"/>
          <a:chOff x="0" y="0"/>
          <a:chExt cx="0" cy="0"/>
        </a:xfrm>
      </p:grpSpPr>
      <p:sp>
        <p:nvSpPr>
          <p:cNvPr id="215" name="Google Shape;215;p3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16" name="Google Shape;216;p36"/>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1000"/>
              </a:spcBef>
              <a:spcAft>
                <a:spcPts val="0"/>
              </a:spcAft>
              <a:buNone/>
            </a:pPr>
            <a:r>
              <a:rPr b="1" lang="it" sz="1900"/>
              <a:t>When it suspects that are back home, a kill order is sent to the Israeli air force. </a:t>
            </a:r>
            <a:endParaRPr b="1" sz="19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0" name="Shape 220"/>
        <p:cNvGrpSpPr/>
        <p:nvPr/>
      </p:nvGrpSpPr>
      <p:grpSpPr>
        <a:xfrm>
          <a:off x="0" y="0"/>
          <a:ext cx="0" cy="0"/>
          <a:chOff x="0" y="0"/>
          <a:chExt cx="0" cy="0"/>
        </a:xfrm>
      </p:grpSpPr>
      <p:sp>
        <p:nvSpPr>
          <p:cNvPr id="221" name="Google Shape;221;p3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22" name="Google Shape;222;p37"/>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0"/>
              </a:spcBef>
              <a:spcAft>
                <a:spcPts val="1000"/>
              </a:spcAft>
              <a:buNone/>
            </a:pPr>
            <a:r>
              <a:rPr b="1" lang="it" sz="1900"/>
              <a:t>At home, the target is often with their whole family.</a:t>
            </a:r>
            <a:endParaRPr b="1" sz="1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6" name="Shape 226"/>
        <p:cNvGrpSpPr/>
        <p:nvPr/>
      </p:nvGrpSpPr>
      <p:grpSpPr>
        <a:xfrm>
          <a:off x="0" y="0"/>
          <a:ext cx="0" cy="0"/>
          <a:chOff x="0" y="0"/>
          <a:chExt cx="0" cy="0"/>
        </a:xfrm>
      </p:grpSpPr>
      <p:sp>
        <p:nvSpPr>
          <p:cNvPr id="227" name="Google Shape;227;p3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28" name="Google Shape;228;p38"/>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1000"/>
              </a:spcBef>
              <a:spcAft>
                <a:spcPts val="1000"/>
              </a:spcAft>
              <a:buNone/>
            </a:pPr>
            <a:r>
              <a:rPr b="1" lang="it" sz="1900"/>
              <a:t>Several families may be living in the same apartment block.</a:t>
            </a:r>
            <a:endParaRPr b="1" sz="19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2" name="Shape 232"/>
        <p:cNvGrpSpPr/>
        <p:nvPr/>
      </p:nvGrpSpPr>
      <p:grpSpPr>
        <a:xfrm>
          <a:off x="0" y="0"/>
          <a:ext cx="0" cy="0"/>
          <a:chOff x="0" y="0"/>
          <a:chExt cx="0" cy="0"/>
        </a:xfrm>
      </p:grpSpPr>
      <p:sp>
        <p:nvSpPr>
          <p:cNvPr id="233" name="Google Shape;233;p3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34" name="Google Shape;234;p39"/>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1000"/>
              </a:spcBef>
              <a:spcAft>
                <a:spcPts val="1000"/>
              </a:spcAft>
              <a:buNone/>
            </a:pPr>
            <a:r>
              <a:rPr b="1" lang="it" sz="1900"/>
              <a:t>Israeli officers know that civilians are likely to be killed.</a:t>
            </a:r>
            <a:endParaRPr b="1" sz="19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8" name="Shape 238"/>
        <p:cNvGrpSpPr/>
        <p:nvPr/>
      </p:nvGrpSpPr>
      <p:grpSpPr>
        <a:xfrm>
          <a:off x="0" y="0"/>
          <a:ext cx="0" cy="0"/>
          <a:chOff x="0" y="0"/>
          <a:chExt cx="0" cy="0"/>
        </a:xfrm>
      </p:grpSpPr>
      <p:sp>
        <p:nvSpPr>
          <p:cNvPr id="239" name="Google Shape;239;p4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Where is Daddy?</a:t>
            </a:r>
            <a:endParaRPr>
              <a:solidFill>
                <a:schemeClr val="accent5"/>
              </a:solidFill>
            </a:endParaRPr>
          </a:p>
        </p:txBody>
      </p:sp>
      <p:sp>
        <p:nvSpPr>
          <p:cNvPr id="240" name="Google Shape;240;p40"/>
          <p:cNvSpPr txBox="1"/>
          <p:nvPr>
            <p:ph idx="1" type="body"/>
          </p:nvPr>
        </p:nvSpPr>
        <p:spPr>
          <a:xfrm>
            <a:off x="387900" y="1489825"/>
            <a:ext cx="8368200" cy="2518800"/>
          </a:xfrm>
          <a:prstGeom prst="rect">
            <a:avLst/>
          </a:prstGeom>
        </p:spPr>
        <p:txBody>
          <a:bodyPr anchorCtr="0" anchor="ctr" bIns="91425" lIns="91425" spcFirstLastPara="1" rIns="91425" wrap="square" tIns="91425">
            <a:normAutofit/>
          </a:bodyPr>
          <a:lstStyle/>
          <a:p>
            <a:pPr indent="0" lvl="0" marL="0" rtl="0" algn="just">
              <a:spcBef>
                <a:spcPts val="1000"/>
              </a:spcBef>
              <a:spcAft>
                <a:spcPts val="0"/>
              </a:spcAft>
              <a:buNone/>
            </a:pPr>
            <a:r>
              <a:rPr b="1" lang="it" sz="1900"/>
              <a:t>T</a:t>
            </a:r>
            <a:r>
              <a:rPr b="1" lang="it" sz="1900"/>
              <a:t>hey bomb them in their homes </a:t>
            </a:r>
            <a:r>
              <a:rPr b="1" lang="it" sz="1900">
                <a:solidFill>
                  <a:srgbClr val="FF0000"/>
                </a:solidFill>
              </a:rPr>
              <a:t>anyway</a:t>
            </a:r>
            <a:r>
              <a:rPr b="1" lang="it" sz="1900"/>
              <a:t>.</a:t>
            </a:r>
            <a:endParaRPr b="1" sz="1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44" name="Shape 244"/>
        <p:cNvGrpSpPr/>
        <p:nvPr/>
      </p:nvGrpSpPr>
      <p:grpSpPr>
        <a:xfrm>
          <a:off x="0" y="0"/>
          <a:ext cx="0" cy="0"/>
          <a:chOff x="0" y="0"/>
          <a:chExt cx="0" cy="0"/>
        </a:xfrm>
      </p:grpSpPr>
      <p:sp>
        <p:nvSpPr>
          <p:cNvPr id="245" name="Google Shape;245;p41"/>
          <p:cNvSpPr txBox="1"/>
          <p:nvPr>
            <p:ph idx="1" type="body"/>
          </p:nvPr>
        </p:nvSpPr>
        <p:spPr>
          <a:xfrm>
            <a:off x="387900" y="566425"/>
            <a:ext cx="8368200" cy="407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i="1" lang="it" sz="2100">
                <a:solidFill>
                  <a:srgbClr val="CC0000"/>
                </a:solidFill>
              </a:rPr>
              <a:t>Palestinian families and civilians are bombed in their homes because it is the easiest way to automate the killing machine.</a:t>
            </a:r>
            <a:endParaRPr b="1" i="1" sz="1600">
              <a:solidFill>
                <a:srgbClr val="CC0000"/>
              </a:solidFill>
              <a:highlight>
                <a:srgbClr val="FFFFFF"/>
              </a:highlight>
              <a:latin typeface="Calibri"/>
              <a:ea typeface="Calibri"/>
              <a:cs typeface="Calibri"/>
              <a:sym typeface="Calibri"/>
            </a:endParaRPr>
          </a:p>
          <a:p>
            <a:pPr indent="0" lvl="0" marL="0" rtl="0" algn="l">
              <a:spcBef>
                <a:spcPts val="0"/>
              </a:spcBef>
              <a:spcAft>
                <a:spcPts val="1200"/>
              </a:spcAft>
              <a:buNone/>
            </a:pPr>
            <a:r>
              <a:t/>
            </a:r>
            <a:endParaRPr/>
          </a:p>
        </p:txBody>
      </p:sp>
      <p:sp>
        <p:nvSpPr>
          <p:cNvPr id="246" name="Google Shape;246;p41"/>
          <p:cNvSpPr/>
          <p:nvPr/>
        </p:nvSpPr>
        <p:spPr>
          <a:xfrm>
            <a:off x="401275" y="897475"/>
            <a:ext cx="1033200" cy="5883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0" name="Shape 250"/>
        <p:cNvGrpSpPr/>
        <p:nvPr/>
      </p:nvGrpSpPr>
      <p:grpSpPr>
        <a:xfrm>
          <a:off x="0" y="0"/>
          <a:ext cx="0" cy="0"/>
          <a:chOff x="0" y="0"/>
          <a:chExt cx="0" cy="0"/>
        </a:xfrm>
      </p:grpSpPr>
      <p:sp>
        <p:nvSpPr>
          <p:cNvPr id="251" name="Google Shape;251;p42"/>
          <p:cNvSpPr txBox="1"/>
          <p:nvPr>
            <p:ph type="title"/>
          </p:nvPr>
        </p:nvSpPr>
        <p:spPr>
          <a:xfrm>
            <a:off x="387900" y="458025"/>
            <a:ext cx="8368200" cy="68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it" sz="2300">
                <a:solidFill>
                  <a:schemeClr val="accent5"/>
                </a:solidFill>
              </a:rPr>
              <a:t>Social Media (</a:t>
            </a:r>
            <a:r>
              <a:rPr lang="it" sz="2300">
                <a:solidFill>
                  <a:schemeClr val="accent5"/>
                </a:solidFill>
              </a:rPr>
              <a:t>Meta: Facebook, Instagram, WhatsApp)</a:t>
            </a:r>
            <a:endParaRPr sz="2300">
              <a:solidFill>
                <a:schemeClr val="accent5"/>
              </a:solidFill>
            </a:endParaRPr>
          </a:p>
        </p:txBody>
      </p:sp>
      <p:sp>
        <p:nvSpPr>
          <p:cNvPr id="252" name="Google Shape;252;p4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i="1" lang="it"/>
              <a:t>Fail in Content Moderation &amp; prevent Algorithm Biases:</a:t>
            </a:r>
            <a:endParaRPr b="1" i="1"/>
          </a:p>
          <a:p>
            <a:pPr indent="-342900" lvl="0" marL="457200" rtl="0" algn="l">
              <a:spcBef>
                <a:spcPts val="1200"/>
              </a:spcBef>
              <a:spcAft>
                <a:spcPts val="0"/>
              </a:spcAft>
              <a:buSzPts val="1800"/>
              <a:buChar char="●"/>
            </a:pPr>
            <a:r>
              <a:rPr lang="it"/>
              <a:t>Disproportionate </a:t>
            </a:r>
            <a:r>
              <a:rPr lang="it" u="sng">
                <a:solidFill>
                  <a:schemeClr val="hlink"/>
                </a:solidFill>
                <a:hlinkClick r:id="rId3"/>
              </a:rPr>
              <a:t>censorship of palestinian-related content</a:t>
            </a:r>
            <a:r>
              <a:rPr lang="it"/>
              <a:t>.</a:t>
            </a:r>
            <a:endParaRPr/>
          </a:p>
          <a:p>
            <a:pPr indent="-342900" lvl="0" marL="457200" rtl="0" algn="l">
              <a:spcBef>
                <a:spcPts val="1000"/>
              </a:spcBef>
              <a:spcAft>
                <a:spcPts val="0"/>
              </a:spcAft>
              <a:buSzPts val="1800"/>
              <a:buChar char="●"/>
            </a:pPr>
            <a:r>
              <a:rPr lang="it" u="sng">
                <a:solidFill>
                  <a:schemeClr val="hlink"/>
                </a:solidFill>
                <a:hlinkClick r:id="rId4"/>
              </a:rPr>
              <a:t>Failure in tackling illegal and harmful content</a:t>
            </a:r>
            <a:r>
              <a:rPr lang="it"/>
              <a:t>, including hate speech, incitement to commit war crimes, and </a:t>
            </a:r>
            <a:r>
              <a:rPr lang="it" u="sng">
                <a:solidFill>
                  <a:schemeClr val="hlink"/>
                </a:solidFill>
                <a:hlinkClick r:id="rId5"/>
              </a:rPr>
              <a:t>state-sponsored disinformation</a:t>
            </a:r>
            <a:r>
              <a:rPr lang="it"/>
              <a:t>.</a:t>
            </a:r>
            <a:endParaRPr/>
          </a:p>
          <a:p>
            <a:pPr indent="-342900" lvl="0" marL="457200" marR="0" rtl="0" algn="l">
              <a:lnSpc>
                <a:spcPct val="115000"/>
              </a:lnSpc>
              <a:spcBef>
                <a:spcPts val="1000"/>
              </a:spcBef>
              <a:spcAft>
                <a:spcPts val="1200"/>
              </a:spcAft>
              <a:buSzPts val="1800"/>
              <a:buChar char="●"/>
            </a:pPr>
            <a:r>
              <a:rPr lang="it" u="sng">
                <a:solidFill>
                  <a:schemeClr val="hlink"/>
                </a:solidFill>
                <a:hlinkClick r:id="rId6"/>
              </a:rPr>
              <a:t>Use of </a:t>
            </a:r>
            <a:r>
              <a:rPr lang="it" u="sng">
                <a:solidFill>
                  <a:schemeClr val="hlink"/>
                </a:solidFill>
                <a:hlinkClick r:id="rId7"/>
              </a:rPr>
              <a:t>WhatsApp metadata</a:t>
            </a:r>
            <a:r>
              <a:rPr lang="it"/>
              <a:t> as data source in </a:t>
            </a:r>
            <a:r>
              <a:rPr lang="it"/>
              <a:t>Lavender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xEl>
                                              <p:pRg end="0" st="0"/>
                                            </p:txEl>
                                          </p:spTgt>
                                        </p:tgtEl>
                                        <p:attrNameLst>
                                          <p:attrName>style.visibility</p:attrName>
                                        </p:attrNameLst>
                                      </p:cBhvr>
                                      <p:to>
                                        <p:strVal val="visible"/>
                                      </p:to>
                                    </p:set>
                                    <p:anim calcmode="lin" valueType="num">
                                      <p:cBhvr additive="base">
                                        <p:cTn dur="1000"/>
                                        <p:tgtEl>
                                          <p:spTgt spid="252">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252">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xEl>
                                              <p:pRg end="1" st="1"/>
                                            </p:txEl>
                                          </p:spTgt>
                                        </p:tgtEl>
                                        <p:attrNameLst>
                                          <p:attrName>style.visibility</p:attrName>
                                        </p:attrNameLst>
                                      </p:cBhvr>
                                      <p:to>
                                        <p:strVal val="visible"/>
                                      </p:to>
                                    </p:set>
                                    <p:anim calcmode="lin" valueType="num">
                                      <p:cBhvr additive="base">
                                        <p:cTn dur="1000"/>
                                        <p:tgtEl>
                                          <p:spTgt spid="252">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252">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xEl>
                                              <p:pRg end="2" st="2"/>
                                            </p:txEl>
                                          </p:spTgt>
                                        </p:tgtEl>
                                        <p:attrNameLst>
                                          <p:attrName>style.visibility</p:attrName>
                                        </p:attrNameLst>
                                      </p:cBhvr>
                                      <p:to>
                                        <p:strVal val="visible"/>
                                      </p:to>
                                    </p:set>
                                    <p:anim calcmode="lin" valueType="num">
                                      <p:cBhvr additive="base">
                                        <p:cTn dur="1000"/>
                                        <p:tgtEl>
                                          <p:spTgt spid="252">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252">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xEl>
                                              <p:pRg end="3" st="3"/>
                                            </p:txEl>
                                          </p:spTgt>
                                        </p:tgtEl>
                                        <p:attrNameLst>
                                          <p:attrName>style.visibility</p:attrName>
                                        </p:attrNameLst>
                                      </p:cBhvr>
                                      <p:to>
                                        <p:strVal val="visible"/>
                                      </p:to>
                                    </p:set>
                                    <p:anim calcmode="lin" valueType="num">
                                      <p:cBhvr additive="base">
                                        <p:cTn dur="1000"/>
                                        <p:tgtEl>
                                          <p:spTgt spid="252">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252">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6" name="Shape 256"/>
        <p:cNvGrpSpPr/>
        <p:nvPr/>
      </p:nvGrpSpPr>
      <p:grpSpPr>
        <a:xfrm>
          <a:off x="0" y="0"/>
          <a:ext cx="0" cy="0"/>
          <a:chOff x="0" y="0"/>
          <a:chExt cx="0" cy="0"/>
        </a:xfrm>
      </p:grpSpPr>
      <p:sp>
        <p:nvSpPr>
          <p:cNvPr id="257" name="Google Shape;257;p4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The Big Tech Involvement</a:t>
            </a:r>
            <a:endParaRPr>
              <a:solidFill>
                <a:schemeClr val="accent5"/>
              </a:solidFill>
            </a:endParaRPr>
          </a:p>
        </p:txBody>
      </p:sp>
      <p:sp>
        <p:nvSpPr>
          <p:cNvPr id="258" name="Google Shape;258;p43"/>
          <p:cNvSpPr txBox="1"/>
          <p:nvPr>
            <p:ph idx="1" type="body"/>
          </p:nvPr>
        </p:nvSpPr>
        <p:spPr>
          <a:xfrm>
            <a:off x="387900" y="1489824"/>
            <a:ext cx="8368200" cy="30789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b="1" lang="it" sz="1900"/>
              <a:t>In name of </a:t>
            </a:r>
            <a:r>
              <a:rPr b="1" lang="it" sz="1900"/>
              <a:t>profit</a:t>
            </a:r>
            <a:r>
              <a:rPr b="1" lang="it" sz="1900"/>
              <a:t>, the Big Techs are providing the Israeli army </a:t>
            </a:r>
            <a:r>
              <a:rPr b="1" lang="it" sz="1900"/>
              <a:t>with </a:t>
            </a:r>
            <a:r>
              <a:rPr b="1" lang="it" sz="1900"/>
              <a:t>services and tools used to commit international crimes in Gaza.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2" name="Shape 262"/>
        <p:cNvGrpSpPr/>
        <p:nvPr/>
      </p:nvGrpSpPr>
      <p:grpSpPr>
        <a:xfrm>
          <a:off x="0" y="0"/>
          <a:ext cx="0" cy="0"/>
          <a:chOff x="0" y="0"/>
          <a:chExt cx="0" cy="0"/>
        </a:xfrm>
      </p:grpSpPr>
      <p:sp>
        <p:nvSpPr>
          <p:cNvPr id="263" name="Google Shape;263;p44"/>
          <p:cNvSpPr txBox="1"/>
          <p:nvPr>
            <p:ph type="title"/>
          </p:nvPr>
        </p:nvSpPr>
        <p:spPr>
          <a:xfrm>
            <a:off x="6928175" y="100975"/>
            <a:ext cx="2183100" cy="1308600"/>
          </a:xfrm>
          <a:prstGeom prst="rect">
            <a:avLst/>
          </a:prstGeom>
          <a:solidFill>
            <a:schemeClr val="dk1"/>
          </a:solidFill>
        </p:spPr>
        <p:txBody>
          <a:bodyPr anchorCtr="0" anchor="b"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4" name="Google Shape;264;p4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Alphabet (Google, YouTube)</a:t>
            </a:r>
            <a:endParaRPr>
              <a:solidFill>
                <a:schemeClr val="accent5"/>
              </a:solidFill>
            </a:endParaRPr>
          </a:p>
        </p:txBody>
      </p:sp>
      <p:sp>
        <p:nvSpPr>
          <p:cNvPr id="265" name="Google Shape;265;p4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1000"/>
              </a:spcBef>
              <a:spcAft>
                <a:spcPts val="0"/>
              </a:spcAft>
              <a:buSzPts val="1800"/>
              <a:buChar char="●"/>
            </a:pPr>
            <a:r>
              <a:rPr lang="it" u="sng">
                <a:solidFill>
                  <a:schemeClr val="hlink"/>
                </a:solidFill>
                <a:hlinkClick r:id="rId3"/>
              </a:rPr>
              <a:t>Pro</a:t>
            </a:r>
            <a:r>
              <a:rPr lang="it" u="sng">
                <a:solidFill>
                  <a:schemeClr val="hlink"/>
                </a:solidFill>
                <a:hlinkClick r:id="rId4"/>
              </a:rPr>
              <a:t>vision of advanced AI tools</a:t>
            </a:r>
            <a:r>
              <a:rPr lang="it"/>
              <a:t> as part of Project Nimbus.</a:t>
            </a:r>
            <a:endParaRPr/>
          </a:p>
          <a:p>
            <a:pPr indent="-342900" lvl="0" marL="457200" rtl="0" algn="l">
              <a:spcBef>
                <a:spcPts val="1200"/>
              </a:spcBef>
              <a:spcAft>
                <a:spcPts val="0"/>
              </a:spcAft>
              <a:buSzPts val="1800"/>
              <a:buChar char="●"/>
            </a:pPr>
            <a:r>
              <a:rPr lang="it" u="sng">
                <a:solidFill>
                  <a:schemeClr val="hlink"/>
                </a:solidFill>
                <a:hlinkClick r:id="rId5"/>
              </a:rPr>
              <a:t>Provision of cloud computing services</a:t>
            </a:r>
            <a:r>
              <a:rPr lang="it"/>
              <a:t>.</a:t>
            </a:r>
            <a:endParaRPr/>
          </a:p>
          <a:p>
            <a:pPr indent="-342900" lvl="0" marL="457200" rtl="0" algn="l">
              <a:spcBef>
                <a:spcPts val="1000"/>
              </a:spcBef>
              <a:spcAft>
                <a:spcPts val="0"/>
              </a:spcAft>
              <a:buSzPts val="1800"/>
              <a:buChar char="●"/>
            </a:pPr>
            <a:r>
              <a:rPr lang="it" u="sng">
                <a:solidFill>
                  <a:schemeClr val="hlink"/>
                </a:solidFill>
                <a:hlinkClick r:id="rId6"/>
              </a:rPr>
              <a:t>Access to Google Photo for biometric surveillance</a:t>
            </a:r>
            <a:r>
              <a:rPr lang="it"/>
              <a:t>.</a:t>
            </a:r>
            <a:endParaRPr/>
          </a:p>
          <a:p>
            <a:pPr indent="-342900" lvl="0" marL="457200" rtl="0" algn="l">
              <a:spcBef>
                <a:spcPts val="1000"/>
              </a:spcBef>
              <a:spcAft>
                <a:spcPts val="0"/>
              </a:spcAft>
              <a:buSzPts val="1800"/>
              <a:buChar char="●"/>
            </a:pPr>
            <a:r>
              <a:rPr lang="it" u="sng">
                <a:solidFill>
                  <a:schemeClr val="hlink"/>
                </a:solidFill>
                <a:hlinkClick r:id="rId7"/>
              </a:rPr>
              <a:t>Ads paid by Israel on YouTube</a:t>
            </a:r>
            <a:r>
              <a:rPr lang="it"/>
              <a:t> and </a:t>
            </a:r>
            <a:r>
              <a:rPr lang="it" u="sng">
                <a:solidFill>
                  <a:schemeClr val="hlink"/>
                </a:solidFill>
                <a:hlinkClick r:id="rId8"/>
              </a:rPr>
              <a:t>Google</a:t>
            </a:r>
            <a:r>
              <a:rPr lang="it"/>
              <a:t> to shape public opinion.</a:t>
            </a:r>
            <a:endParaRPr/>
          </a:p>
          <a:p>
            <a:pPr indent="-342900" lvl="0" marL="457200" rtl="0" algn="l">
              <a:spcBef>
                <a:spcPts val="1000"/>
              </a:spcBef>
              <a:spcAft>
                <a:spcPts val="1200"/>
              </a:spcAft>
              <a:buSzPts val="1800"/>
              <a:buChar char="●"/>
            </a:pPr>
            <a:r>
              <a:rPr lang="it" u="sng">
                <a:solidFill>
                  <a:schemeClr val="hlink"/>
                </a:solidFill>
                <a:hlinkClick r:id="rId9"/>
              </a:rPr>
              <a:t>Fired 50 employees who protested</a:t>
            </a:r>
            <a:r>
              <a:rPr lang="it"/>
              <a:t> the company’s </a:t>
            </a:r>
            <a:r>
              <a:rPr lang="it"/>
              <a:t>involvement</a:t>
            </a:r>
            <a:r>
              <a:rPr lang="it"/>
              <a:t> in Project Nimbus.</a:t>
            </a:r>
            <a:endParaRPr/>
          </a:p>
        </p:txBody>
      </p:sp>
      <p:pic>
        <p:nvPicPr>
          <p:cNvPr id="266" name="Google Shape;266;p44"/>
          <p:cNvPicPr preferRelativeResize="0"/>
          <p:nvPr/>
        </p:nvPicPr>
        <p:blipFill>
          <a:blip r:embed="rId10">
            <a:alphaModFix/>
          </a:blip>
          <a:stretch>
            <a:fillRect/>
          </a:stretch>
        </p:blipFill>
        <p:spPr>
          <a:xfrm>
            <a:off x="7143275" y="171151"/>
            <a:ext cx="1612826" cy="545750"/>
          </a:xfrm>
          <a:prstGeom prst="rect">
            <a:avLst/>
          </a:prstGeom>
          <a:noFill/>
          <a:ln>
            <a:noFill/>
          </a:ln>
        </p:spPr>
      </p:pic>
      <p:pic>
        <p:nvPicPr>
          <p:cNvPr id="267" name="Google Shape;267;p44"/>
          <p:cNvPicPr preferRelativeResize="0"/>
          <p:nvPr/>
        </p:nvPicPr>
        <p:blipFill>
          <a:blip r:embed="rId11">
            <a:alphaModFix/>
          </a:blip>
          <a:stretch>
            <a:fillRect/>
          </a:stretch>
        </p:blipFill>
        <p:spPr>
          <a:xfrm>
            <a:off x="7012351" y="861575"/>
            <a:ext cx="1992899" cy="430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 calcmode="lin" valueType="num">
                                      <p:cBhvr additive="base">
                                        <p:cTn dur="1000"/>
                                        <p:tgtEl>
                                          <p:spTgt spid="265">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265">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anim calcmode="lin" valueType="num">
                                      <p:cBhvr additive="base">
                                        <p:cTn dur="1000"/>
                                        <p:tgtEl>
                                          <p:spTgt spid="265">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265">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anim calcmode="lin" valueType="num">
                                      <p:cBhvr additive="base">
                                        <p:cTn dur="1000"/>
                                        <p:tgtEl>
                                          <p:spTgt spid="265">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265">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65">
                                            <p:txEl>
                                              <p:pRg end="3" st="3"/>
                                            </p:txEl>
                                          </p:spTgt>
                                        </p:tgtEl>
                                        <p:attrNameLst>
                                          <p:attrName>style.visibility</p:attrName>
                                        </p:attrNameLst>
                                      </p:cBhvr>
                                      <p:to>
                                        <p:strVal val="visible"/>
                                      </p:to>
                                    </p:set>
                                    <p:anim calcmode="lin" valueType="num">
                                      <p:cBhvr additive="base">
                                        <p:cTn dur="1000"/>
                                        <p:tgtEl>
                                          <p:spTgt spid="265">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265">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65">
                                            <p:txEl>
                                              <p:pRg end="4" st="4"/>
                                            </p:txEl>
                                          </p:spTgt>
                                        </p:tgtEl>
                                        <p:attrNameLst>
                                          <p:attrName>style.visibility</p:attrName>
                                        </p:attrNameLst>
                                      </p:cBhvr>
                                      <p:to>
                                        <p:strVal val="visible"/>
                                      </p:to>
                                    </p:set>
                                    <p:anim calcmode="lin" valueType="num">
                                      <p:cBhvr additive="base">
                                        <p:cTn dur="1000"/>
                                        <p:tgtEl>
                                          <p:spTgt spid="265">
                                            <p:txEl>
                                              <p:pRg end="4" st="4"/>
                                            </p:txEl>
                                          </p:spTgt>
                                        </p:tgtEl>
                                        <p:attrNameLst>
                                          <p:attrName>ppt_w</p:attrName>
                                        </p:attrNameLst>
                                      </p:cBhvr>
                                      <p:tavLst>
                                        <p:tav fmla="" tm="0">
                                          <p:val>
                                            <p:strVal val="0"/>
                                          </p:val>
                                        </p:tav>
                                        <p:tav fmla="" tm="100000">
                                          <p:val>
                                            <p:strVal val="#ppt_w"/>
                                          </p:val>
                                        </p:tav>
                                      </p:tavLst>
                                    </p:anim>
                                    <p:anim calcmode="lin" valueType="num">
                                      <p:cBhvr additive="base">
                                        <p:cTn dur="1000"/>
                                        <p:tgtEl>
                                          <p:spTgt spid="265">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1" name="Shape 271"/>
        <p:cNvGrpSpPr/>
        <p:nvPr/>
      </p:nvGrpSpPr>
      <p:grpSpPr>
        <a:xfrm>
          <a:off x="0" y="0"/>
          <a:ext cx="0" cy="0"/>
          <a:chOff x="0" y="0"/>
          <a:chExt cx="0" cy="0"/>
        </a:xfrm>
      </p:grpSpPr>
      <p:sp>
        <p:nvSpPr>
          <p:cNvPr id="272" name="Google Shape;272;p45"/>
          <p:cNvSpPr txBox="1"/>
          <p:nvPr>
            <p:ph type="title"/>
          </p:nvPr>
        </p:nvSpPr>
        <p:spPr>
          <a:xfrm>
            <a:off x="7486450" y="421000"/>
            <a:ext cx="1458600" cy="944400"/>
          </a:xfrm>
          <a:prstGeom prst="rect">
            <a:avLst/>
          </a:prstGeom>
          <a:solidFill>
            <a:schemeClr val="dk1"/>
          </a:solidFill>
        </p:spPr>
        <p:txBody>
          <a:bodyPr anchorCtr="0" anchor="b" bIns="91425" lIns="91425" spcFirstLastPara="1" rIns="91425" wrap="square" tIns="91425">
            <a:normAutofit/>
          </a:bodyPr>
          <a:lstStyle/>
          <a:p>
            <a:pPr indent="0" lvl="0" marL="0" rtl="0" algn="ctr">
              <a:spcBef>
                <a:spcPts val="0"/>
              </a:spcBef>
              <a:spcAft>
                <a:spcPts val="0"/>
              </a:spcAft>
              <a:buNone/>
            </a:pPr>
            <a:r>
              <a:t/>
            </a:r>
            <a:endParaRPr>
              <a:solidFill>
                <a:schemeClr val="accent5"/>
              </a:solidFill>
            </a:endParaRPr>
          </a:p>
        </p:txBody>
      </p:sp>
      <p:sp>
        <p:nvSpPr>
          <p:cNvPr id="273" name="Google Shape;273;p4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Amazon Web Services (AWS)</a:t>
            </a:r>
            <a:endParaRPr>
              <a:solidFill>
                <a:schemeClr val="accent5"/>
              </a:solidFill>
            </a:endParaRPr>
          </a:p>
        </p:txBody>
      </p:sp>
      <p:sp>
        <p:nvSpPr>
          <p:cNvPr id="274" name="Google Shape;274;p4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AWS is Amazon’s </a:t>
            </a:r>
            <a:r>
              <a:rPr lang="it"/>
              <a:t>cloud</a:t>
            </a:r>
            <a:r>
              <a:rPr lang="it"/>
              <a:t> computing platform</a:t>
            </a:r>
            <a:endParaRPr/>
          </a:p>
          <a:p>
            <a:pPr indent="-342900" lvl="0" marL="457200" rtl="0" algn="l">
              <a:spcBef>
                <a:spcPts val="1200"/>
              </a:spcBef>
              <a:spcAft>
                <a:spcPts val="0"/>
              </a:spcAft>
              <a:buSzPts val="1800"/>
              <a:buChar char="●"/>
            </a:pPr>
            <a:r>
              <a:rPr lang="it" u="sng">
                <a:solidFill>
                  <a:schemeClr val="hlink"/>
                </a:solidFill>
                <a:hlinkClick r:id="rId3"/>
              </a:rPr>
              <a:t>Provision of cloud infrastructure</a:t>
            </a:r>
            <a:r>
              <a:rPr lang="it"/>
              <a:t> as part of Project Nimbus.</a:t>
            </a:r>
            <a:endParaRPr/>
          </a:p>
          <a:p>
            <a:pPr indent="-342900" lvl="0" marL="457200" rtl="0" algn="l">
              <a:spcBef>
                <a:spcPts val="1200"/>
              </a:spcBef>
              <a:spcAft>
                <a:spcPts val="0"/>
              </a:spcAft>
              <a:buSzPts val="1800"/>
              <a:buChar char="●"/>
            </a:pPr>
            <a:r>
              <a:rPr lang="it" u="sng">
                <a:solidFill>
                  <a:schemeClr val="hlink"/>
                </a:solidFill>
                <a:hlinkClick r:id="rId4"/>
              </a:rPr>
              <a:t>Partner with Palantir</a:t>
            </a:r>
            <a:r>
              <a:rPr lang="it"/>
              <a:t> to provide AI-powered military targeting tool to several act</a:t>
            </a:r>
            <a:r>
              <a:rPr lang="it"/>
              <a:t>ors including the Israeli military.</a:t>
            </a:r>
            <a:endParaRPr/>
          </a:p>
          <a:p>
            <a:pPr indent="-342900" lvl="0" marL="457200" rtl="0" algn="l">
              <a:spcBef>
                <a:spcPts val="1000"/>
              </a:spcBef>
              <a:spcAft>
                <a:spcPts val="1200"/>
              </a:spcAft>
              <a:buSzPts val="1800"/>
              <a:buChar char="●"/>
            </a:pPr>
            <a:r>
              <a:rPr lang="it" u="sng">
                <a:solidFill>
                  <a:schemeClr val="hlink"/>
                </a:solidFill>
                <a:hlinkClick r:id="rId5"/>
              </a:rPr>
              <a:t>Used to store </a:t>
            </a:r>
            <a:r>
              <a:rPr lang="it" u="sng">
                <a:solidFill>
                  <a:schemeClr val="hlink"/>
                </a:solidFill>
                <a:hlinkClick r:id="rId6"/>
              </a:rPr>
              <a:t>surveillance</a:t>
            </a:r>
            <a:r>
              <a:rPr lang="it" u="sng">
                <a:solidFill>
                  <a:schemeClr val="hlink"/>
                </a:solidFill>
                <a:hlinkClick r:id="rId7"/>
              </a:rPr>
              <a:t> information</a:t>
            </a:r>
            <a:r>
              <a:rPr lang="it"/>
              <a:t> on </a:t>
            </a:r>
            <a:r>
              <a:rPr lang="it"/>
              <a:t>G</a:t>
            </a:r>
            <a:r>
              <a:rPr lang="it"/>
              <a:t>aza population.</a:t>
            </a:r>
            <a:endParaRPr/>
          </a:p>
        </p:txBody>
      </p:sp>
      <p:pic>
        <p:nvPicPr>
          <p:cNvPr id="275" name="Google Shape;275;p45"/>
          <p:cNvPicPr preferRelativeResize="0"/>
          <p:nvPr/>
        </p:nvPicPr>
        <p:blipFill>
          <a:blip r:embed="rId8">
            <a:alphaModFix/>
          </a:blip>
          <a:stretch>
            <a:fillRect/>
          </a:stretch>
        </p:blipFill>
        <p:spPr>
          <a:xfrm>
            <a:off x="7670007" y="530525"/>
            <a:ext cx="1145496" cy="686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74">
                                            <p:txEl>
                                              <p:pRg end="0" st="0"/>
                                            </p:txEl>
                                          </p:spTgt>
                                        </p:tgtEl>
                                        <p:attrNameLst>
                                          <p:attrName>style.visibility</p:attrName>
                                        </p:attrNameLst>
                                      </p:cBhvr>
                                      <p:to>
                                        <p:strVal val="visible"/>
                                      </p:to>
                                    </p:set>
                                    <p:anim calcmode="lin" valueType="num">
                                      <p:cBhvr additive="base">
                                        <p:cTn dur="1000"/>
                                        <p:tgtEl>
                                          <p:spTgt spid="274">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274">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74">
                                            <p:txEl>
                                              <p:pRg end="1" st="1"/>
                                            </p:txEl>
                                          </p:spTgt>
                                        </p:tgtEl>
                                        <p:attrNameLst>
                                          <p:attrName>style.visibility</p:attrName>
                                        </p:attrNameLst>
                                      </p:cBhvr>
                                      <p:to>
                                        <p:strVal val="visible"/>
                                      </p:to>
                                    </p:set>
                                    <p:anim calcmode="lin" valueType="num">
                                      <p:cBhvr additive="base">
                                        <p:cTn dur="1000"/>
                                        <p:tgtEl>
                                          <p:spTgt spid="274">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274">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74">
                                            <p:txEl>
                                              <p:pRg end="2" st="2"/>
                                            </p:txEl>
                                          </p:spTgt>
                                        </p:tgtEl>
                                        <p:attrNameLst>
                                          <p:attrName>style.visibility</p:attrName>
                                        </p:attrNameLst>
                                      </p:cBhvr>
                                      <p:to>
                                        <p:strVal val="visible"/>
                                      </p:to>
                                    </p:set>
                                    <p:anim calcmode="lin" valueType="num">
                                      <p:cBhvr additive="base">
                                        <p:cTn dur="1000"/>
                                        <p:tgtEl>
                                          <p:spTgt spid="274">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274">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74">
                                            <p:txEl>
                                              <p:pRg end="3" st="3"/>
                                            </p:txEl>
                                          </p:spTgt>
                                        </p:tgtEl>
                                        <p:attrNameLst>
                                          <p:attrName>style.visibility</p:attrName>
                                        </p:attrNameLst>
                                      </p:cBhvr>
                                      <p:to>
                                        <p:strVal val="visible"/>
                                      </p:to>
                                    </p:set>
                                    <p:anim calcmode="lin" valueType="num">
                                      <p:cBhvr additive="base">
                                        <p:cTn dur="1000"/>
                                        <p:tgtEl>
                                          <p:spTgt spid="274">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274">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9" name="Shape 279"/>
        <p:cNvGrpSpPr/>
        <p:nvPr/>
      </p:nvGrpSpPr>
      <p:grpSpPr>
        <a:xfrm>
          <a:off x="0" y="0"/>
          <a:ext cx="0" cy="0"/>
          <a:chOff x="0" y="0"/>
          <a:chExt cx="0" cy="0"/>
        </a:xfrm>
      </p:grpSpPr>
      <p:sp>
        <p:nvSpPr>
          <p:cNvPr id="280" name="Google Shape;280;p46"/>
          <p:cNvSpPr txBox="1"/>
          <p:nvPr>
            <p:ph type="title"/>
          </p:nvPr>
        </p:nvSpPr>
        <p:spPr>
          <a:xfrm>
            <a:off x="6983075" y="679350"/>
            <a:ext cx="1962000" cy="686100"/>
          </a:xfrm>
          <a:prstGeom prst="rect">
            <a:avLst/>
          </a:prstGeom>
          <a:solidFill>
            <a:schemeClr val="dk1"/>
          </a:solidFill>
        </p:spPr>
        <p:txBody>
          <a:bodyPr anchorCtr="0" anchor="b" bIns="91425" lIns="91425" spcFirstLastPara="1" rIns="91425" wrap="square" tIns="91425">
            <a:normAutofit/>
          </a:bodyPr>
          <a:lstStyle/>
          <a:p>
            <a:pPr indent="0" lvl="0" marL="0" rtl="0" algn="ctr">
              <a:spcBef>
                <a:spcPts val="0"/>
              </a:spcBef>
              <a:spcAft>
                <a:spcPts val="0"/>
              </a:spcAft>
              <a:buNone/>
            </a:pPr>
            <a:r>
              <a:t/>
            </a:r>
            <a:endParaRPr>
              <a:solidFill>
                <a:schemeClr val="accent5"/>
              </a:solidFill>
            </a:endParaRPr>
          </a:p>
        </p:txBody>
      </p:sp>
      <p:sp>
        <p:nvSpPr>
          <p:cNvPr id="281" name="Google Shape;281;p4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Microsoft</a:t>
            </a:r>
            <a:endParaRPr>
              <a:solidFill>
                <a:schemeClr val="accent5"/>
              </a:solidFill>
            </a:endParaRPr>
          </a:p>
        </p:txBody>
      </p:sp>
      <p:sp>
        <p:nvSpPr>
          <p:cNvPr id="282" name="Google Shape;282;p46"/>
          <p:cNvSpPr txBox="1"/>
          <p:nvPr>
            <p:ph idx="1" type="body"/>
          </p:nvPr>
        </p:nvSpPr>
        <p:spPr>
          <a:xfrm>
            <a:off x="387900" y="1413624"/>
            <a:ext cx="8368200" cy="3078900"/>
          </a:xfrm>
          <a:prstGeom prst="rect">
            <a:avLst/>
          </a:prstGeom>
        </p:spPr>
        <p:txBody>
          <a:bodyPr anchorCtr="0" anchor="t" bIns="91425" lIns="91425" spcFirstLastPara="1" rIns="91425" wrap="square" tIns="91425">
            <a:normAutofit/>
          </a:bodyPr>
          <a:lstStyle/>
          <a:p>
            <a:pPr indent="0" lvl="0" marL="0" rtl="0" algn="l">
              <a:spcBef>
                <a:spcPts val="1000"/>
              </a:spcBef>
              <a:spcAft>
                <a:spcPts val="0"/>
              </a:spcAft>
              <a:buNone/>
            </a:pPr>
            <a:r>
              <a:rPr lang="it" u="sng">
                <a:solidFill>
                  <a:schemeClr val="hlink"/>
                </a:solidFill>
                <a:hlinkClick r:id="rId3"/>
              </a:rPr>
              <a:t>Strategic partner</a:t>
            </a:r>
            <a:r>
              <a:rPr lang="it"/>
              <a:t> of Israel’s military and security for 35 years:</a:t>
            </a:r>
            <a:endParaRPr/>
          </a:p>
          <a:p>
            <a:pPr indent="-342900" lvl="0" marL="457200" rtl="0" algn="l">
              <a:spcBef>
                <a:spcPts val="1200"/>
              </a:spcBef>
              <a:spcAft>
                <a:spcPts val="0"/>
              </a:spcAft>
              <a:buSzPts val="1800"/>
              <a:buChar char="●"/>
            </a:pPr>
            <a:r>
              <a:rPr lang="it" u="sng">
                <a:solidFill>
                  <a:schemeClr val="hlink"/>
                </a:solidFill>
                <a:hlinkClick r:id="rId4"/>
              </a:rPr>
              <a:t>Provision of AI expertises</a:t>
            </a:r>
            <a:r>
              <a:rPr lang="it"/>
              <a:t> </a:t>
            </a:r>
            <a:r>
              <a:rPr lang="it"/>
              <a:t>(including OpenAI).</a:t>
            </a:r>
            <a:endParaRPr/>
          </a:p>
          <a:p>
            <a:pPr indent="-342900" lvl="0" marL="457200" rtl="0" algn="l">
              <a:spcBef>
                <a:spcPts val="1000"/>
              </a:spcBef>
              <a:spcAft>
                <a:spcPts val="0"/>
              </a:spcAft>
              <a:buSzPts val="1800"/>
              <a:buChar char="●"/>
            </a:pPr>
            <a:r>
              <a:rPr lang="it" u="sng">
                <a:solidFill>
                  <a:schemeClr val="hlink"/>
                </a:solidFill>
                <a:hlinkClick r:id="rId5"/>
              </a:rPr>
              <a:t>Provides services</a:t>
            </a:r>
            <a:r>
              <a:rPr lang="it"/>
              <a:t> used to support illegal settlement operations, the Israeli police and Prison Service.</a:t>
            </a:r>
            <a:endParaRPr/>
          </a:p>
          <a:p>
            <a:pPr indent="-342900" lvl="0" marL="457200" rtl="0" algn="l">
              <a:spcBef>
                <a:spcPts val="1200"/>
              </a:spcBef>
              <a:spcAft>
                <a:spcPts val="0"/>
              </a:spcAft>
              <a:buSzPts val="1800"/>
              <a:buChar char="●"/>
            </a:pPr>
            <a:r>
              <a:rPr lang="it">
                <a:solidFill>
                  <a:schemeClr val="accent5"/>
                </a:solidFill>
              </a:rPr>
              <a:t>Multiple arbitrary suspensions</a:t>
            </a:r>
            <a:r>
              <a:rPr lang="it"/>
              <a:t> of emails and Skype accounts of Palestinians living abroad.</a:t>
            </a:r>
            <a:endParaRPr/>
          </a:p>
        </p:txBody>
      </p:sp>
      <p:pic>
        <p:nvPicPr>
          <p:cNvPr id="283" name="Google Shape;283;p46"/>
          <p:cNvPicPr preferRelativeResize="0"/>
          <p:nvPr/>
        </p:nvPicPr>
        <p:blipFill>
          <a:blip r:embed="rId6">
            <a:alphaModFix/>
          </a:blip>
          <a:stretch>
            <a:fillRect/>
          </a:stretch>
        </p:blipFill>
        <p:spPr>
          <a:xfrm>
            <a:off x="7166800" y="811262"/>
            <a:ext cx="1673600" cy="454351"/>
          </a:xfrm>
          <a:prstGeom prst="rect">
            <a:avLst/>
          </a:prstGeom>
          <a:noFill/>
          <a:ln>
            <a:noFill/>
          </a:ln>
        </p:spPr>
      </p:pic>
      <p:pic>
        <p:nvPicPr>
          <p:cNvPr id="284" name="Google Shape;284;p46"/>
          <p:cNvPicPr preferRelativeResize="0"/>
          <p:nvPr/>
        </p:nvPicPr>
        <p:blipFill rotWithShape="1">
          <a:blip r:embed="rId7">
            <a:alphaModFix/>
          </a:blip>
          <a:srcRect b="0" l="0" r="0" t="0"/>
          <a:stretch/>
        </p:blipFill>
        <p:spPr>
          <a:xfrm>
            <a:off x="6711100" y="208905"/>
            <a:ext cx="2129295" cy="454350"/>
          </a:xfrm>
          <a:prstGeom prst="rect">
            <a:avLst/>
          </a:prstGeom>
          <a:noFill/>
          <a:ln>
            <a:noFill/>
          </a:ln>
        </p:spPr>
      </p:pic>
      <p:pic>
        <p:nvPicPr>
          <p:cNvPr id="285" name="Google Shape;285;p46"/>
          <p:cNvPicPr preferRelativeResize="0"/>
          <p:nvPr/>
        </p:nvPicPr>
        <p:blipFill>
          <a:blip r:embed="rId8">
            <a:alphaModFix/>
          </a:blip>
          <a:stretch>
            <a:fillRect/>
          </a:stretch>
        </p:blipFill>
        <p:spPr>
          <a:xfrm>
            <a:off x="8154300" y="1381550"/>
            <a:ext cx="686099" cy="686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82">
                                            <p:txEl>
                                              <p:pRg end="0" st="0"/>
                                            </p:txEl>
                                          </p:spTgt>
                                        </p:tgtEl>
                                        <p:attrNameLst>
                                          <p:attrName>style.visibility</p:attrName>
                                        </p:attrNameLst>
                                      </p:cBhvr>
                                      <p:to>
                                        <p:strVal val="visible"/>
                                      </p:to>
                                    </p:set>
                                    <p:anim calcmode="lin" valueType="num">
                                      <p:cBhvr additive="base">
                                        <p:cTn dur="1000"/>
                                        <p:tgtEl>
                                          <p:spTgt spid="282">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282">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82">
                                            <p:txEl>
                                              <p:pRg end="1" st="1"/>
                                            </p:txEl>
                                          </p:spTgt>
                                        </p:tgtEl>
                                        <p:attrNameLst>
                                          <p:attrName>style.visibility</p:attrName>
                                        </p:attrNameLst>
                                      </p:cBhvr>
                                      <p:to>
                                        <p:strVal val="visible"/>
                                      </p:to>
                                    </p:set>
                                    <p:anim calcmode="lin" valueType="num">
                                      <p:cBhvr additive="base">
                                        <p:cTn dur="1000"/>
                                        <p:tgtEl>
                                          <p:spTgt spid="282">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282">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82">
                                            <p:txEl>
                                              <p:pRg end="2" st="2"/>
                                            </p:txEl>
                                          </p:spTgt>
                                        </p:tgtEl>
                                        <p:attrNameLst>
                                          <p:attrName>style.visibility</p:attrName>
                                        </p:attrNameLst>
                                      </p:cBhvr>
                                      <p:to>
                                        <p:strVal val="visible"/>
                                      </p:to>
                                    </p:set>
                                    <p:anim calcmode="lin" valueType="num">
                                      <p:cBhvr additive="base">
                                        <p:cTn dur="1000"/>
                                        <p:tgtEl>
                                          <p:spTgt spid="282">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282">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82">
                                            <p:txEl>
                                              <p:pRg end="3" st="3"/>
                                            </p:txEl>
                                          </p:spTgt>
                                        </p:tgtEl>
                                        <p:attrNameLst>
                                          <p:attrName>style.visibility</p:attrName>
                                        </p:attrNameLst>
                                      </p:cBhvr>
                                      <p:to>
                                        <p:strVal val="visible"/>
                                      </p:to>
                                    </p:set>
                                    <p:anim calcmode="lin" valueType="num">
                                      <p:cBhvr additive="base">
                                        <p:cTn dur="1000"/>
                                        <p:tgtEl>
                                          <p:spTgt spid="282">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282">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89" name="Shape 289"/>
        <p:cNvGrpSpPr/>
        <p:nvPr/>
      </p:nvGrpSpPr>
      <p:grpSpPr>
        <a:xfrm>
          <a:off x="0" y="0"/>
          <a:ext cx="0" cy="0"/>
          <a:chOff x="0" y="0"/>
          <a:chExt cx="0" cy="0"/>
        </a:xfrm>
      </p:grpSpPr>
      <p:sp>
        <p:nvSpPr>
          <p:cNvPr id="290" name="Google Shape;290;p4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it">
                <a:solidFill>
                  <a:schemeClr val="accent5"/>
                </a:solidFill>
              </a:rPr>
              <a:t>Take Home</a:t>
            </a:r>
            <a:endParaRPr>
              <a:solidFill>
                <a:schemeClr val="accent5"/>
              </a:solidFill>
            </a:endParaRPr>
          </a:p>
        </p:txBody>
      </p:sp>
      <p:sp>
        <p:nvSpPr>
          <p:cNvPr id="291" name="Google Shape;291;p47"/>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61950" lvl="0" marL="457200" rtl="0" algn="l">
              <a:spcBef>
                <a:spcPts val="1000"/>
              </a:spcBef>
              <a:spcAft>
                <a:spcPts val="0"/>
              </a:spcAft>
              <a:buSzPts val="2100"/>
              <a:buChar char="●"/>
            </a:pPr>
            <a:r>
              <a:rPr lang="it" sz="2100"/>
              <a:t>Experimental, AI-based technology for automatization of military operations has been tested by Israel on Palestinians. </a:t>
            </a:r>
            <a:endParaRPr sz="2100"/>
          </a:p>
          <a:p>
            <a:pPr indent="-361950" lvl="0" marL="457200" rtl="0" algn="l">
              <a:spcBef>
                <a:spcPts val="1000"/>
              </a:spcBef>
              <a:spcAft>
                <a:spcPts val="0"/>
              </a:spcAft>
              <a:buSzPts val="2100"/>
              <a:buChar char="●"/>
            </a:pPr>
            <a:r>
              <a:rPr lang="it" sz="2100"/>
              <a:t>The Big Tech is colluded in the development of such technology.</a:t>
            </a:r>
            <a:endParaRPr sz="2100"/>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